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4711" y="0"/>
            <a:ext cx="7132320" cy="827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012" y="1987422"/>
            <a:ext cx="7797974" cy="7740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3100" y="2789809"/>
            <a:ext cx="7797800" cy="20454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or.state.co.u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som.org/" TargetMode="External"/><Relationship Id="rId5" Type="http://schemas.openxmlformats.org/officeDocument/2006/relationships/hyperlink" Target="http://www.missingkids.com/" TargetMode="External"/><Relationship Id="rId4" Type="http://schemas.openxmlformats.org/officeDocument/2006/relationships/hyperlink" Target="http://www.nsopw.gov/Core/Conditions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6675"/>
          </a:xfrm>
          <a:custGeom>
            <a:avLst/>
            <a:gdLst/>
            <a:ahLst/>
            <a:cxnLst/>
            <a:rect l="l" t="t" r="r" b="b"/>
            <a:pathLst>
              <a:path w="8839200" h="3876675">
                <a:moveTo>
                  <a:pt x="0" y="3876675"/>
                </a:moveTo>
                <a:lnTo>
                  <a:pt x="8839200" y="3876675"/>
                </a:lnTo>
                <a:lnTo>
                  <a:pt x="8839200" y="0"/>
                </a:lnTo>
                <a:lnTo>
                  <a:pt x="0" y="0"/>
                </a:lnTo>
                <a:lnTo>
                  <a:pt x="0" y="3876675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4762"/>
          </a:xfrm>
          <a:custGeom>
            <a:avLst/>
            <a:gdLst/>
            <a:ahLst/>
            <a:cxnLst/>
            <a:rect l="l" t="t" r="r" b="b"/>
            <a:pathLst>
              <a:path w="8839200" h="4762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514600"/>
            <a:ext cx="152400" cy="4343398"/>
          </a:xfrm>
          <a:custGeom>
            <a:avLst/>
            <a:gdLst/>
            <a:ahLst/>
            <a:cxnLst/>
            <a:rect l="l" t="t" r="r" b="b"/>
            <a:pathLst>
              <a:path w="152400" h="4343398">
                <a:moveTo>
                  <a:pt x="0" y="4343398"/>
                </a:moveTo>
                <a:lnTo>
                  <a:pt x="152400" y="4343398"/>
                </a:lnTo>
                <a:lnTo>
                  <a:pt x="152400" y="0"/>
                </a:lnTo>
                <a:lnTo>
                  <a:pt x="0" y="0"/>
                </a:lnTo>
                <a:lnTo>
                  <a:pt x="0" y="4343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14600"/>
            <a:ext cx="152400" cy="4343399"/>
          </a:xfrm>
          <a:custGeom>
            <a:avLst/>
            <a:gdLst/>
            <a:ahLst/>
            <a:cxnLst/>
            <a:rect l="l" t="t" r="r" b="b"/>
            <a:pathLst>
              <a:path w="152400" h="4343399">
                <a:moveTo>
                  <a:pt x="0" y="4343399"/>
                </a:moveTo>
                <a:lnTo>
                  <a:pt x="152400" y="4343399"/>
                </a:lnTo>
                <a:lnTo>
                  <a:pt x="152400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9525" y="-6927"/>
            <a:ext cx="91440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2514600"/>
                </a:moveTo>
                <a:lnTo>
                  <a:pt x="9144000" y="2514600"/>
                </a:lnTo>
                <a:lnTo>
                  <a:pt x="91440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050" y="6391275"/>
            <a:ext cx="8832850" cy="309562"/>
          </a:xfrm>
          <a:custGeom>
            <a:avLst/>
            <a:gdLst/>
            <a:ahLst/>
            <a:cxnLst/>
            <a:rect l="l" t="t" r="r" b="b"/>
            <a:pathLst>
              <a:path w="8832850" h="309562">
                <a:moveTo>
                  <a:pt x="0" y="309562"/>
                </a:moveTo>
                <a:lnTo>
                  <a:pt x="8832850" y="309562"/>
                </a:lnTo>
                <a:lnTo>
                  <a:pt x="8832850" y="0"/>
                </a:lnTo>
                <a:lnTo>
                  <a:pt x="0" y="0"/>
                </a:lnTo>
                <a:lnTo>
                  <a:pt x="0" y="309562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08B7BE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6546850"/>
                </a:moveTo>
                <a:lnTo>
                  <a:pt x="8832850" y="6546850"/>
                </a:lnTo>
                <a:lnTo>
                  <a:pt x="8832850" y="0"/>
                </a:lnTo>
                <a:lnTo>
                  <a:pt x="0" y="0"/>
                </a:lnTo>
                <a:lnTo>
                  <a:pt x="0" y="6546850"/>
                </a:lnTo>
                <a:close/>
              </a:path>
            </a:pathLst>
          </a:custGeom>
          <a:ln w="9525">
            <a:solidFill>
              <a:srgbClr val="08B7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2114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1010" y="329790"/>
                </a:lnTo>
                <a:lnTo>
                  <a:pt x="8861" y="378027"/>
                </a:lnTo>
                <a:lnTo>
                  <a:pt x="23961" y="423416"/>
                </a:lnTo>
                <a:lnTo>
                  <a:pt x="45680" y="465328"/>
                </a:lnTo>
                <a:lnTo>
                  <a:pt x="73391" y="503135"/>
                </a:lnTo>
                <a:lnTo>
                  <a:pt x="106464" y="536208"/>
                </a:lnTo>
                <a:lnTo>
                  <a:pt x="144271" y="563919"/>
                </a:lnTo>
                <a:lnTo>
                  <a:pt x="186183" y="585638"/>
                </a:lnTo>
                <a:lnTo>
                  <a:pt x="231572" y="600738"/>
                </a:lnTo>
                <a:lnTo>
                  <a:pt x="279809" y="608589"/>
                </a:lnTo>
                <a:lnTo>
                  <a:pt x="304800" y="609600"/>
                </a:lnTo>
                <a:lnTo>
                  <a:pt x="329790" y="608589"/>
                </a:lnTo>
                <a:lnTo>
                  <a:pt x="378027" y="600738"/>
                </a:lnTo>
                <a:lnTo>
                  <a:pt x="423416" y="585638"/>
                </a:lnTo>
                <a:lnTo>
                  <a:pt x="465328" y="563919"/>
                </a:lnTo>
                <a:lnTo>
                  <a:pt x="503135" y="536208"/>
                </a:lnTo>
                <a:lnTo>
                  <a:pt x="536208" y="503135"/>
                </a:lnTo>
                <a:lnTo>
                  <a:pt x="563919" y="465328"/>
                </a:lnTo>
                <a:lnTo>
                  <a:pt x="585638" y="423416"/>
                </a:lnTo>
                <a:lnTo>
                  <a:pt x="600738" y="378027"/>
                </a:lnTo>
                <a:lnTo>
                  <a:pt x="608589" y="329790"/>
                </a:lnTo>
                <a:lnTo>
                  <a:pt x="609600" y="304800"/>
                </a:lnTo>
                <a:lnTo>
                  <a:pt x="608589" y="279809"/>
                </a:lnTo>
                <a:lnTo>
                  <a:pt x="600738" y="231572"/>
                </a:lnTo>
                <a:lnTo>
                  <a:pt x="585638" y="186183"/>
                </a:lnTo>
                <a:lnTo>
                  <a:pt x="563919" y="144271"/>
                </a:lnTo>
                <a:lnTo>
                  <a:pt x="536208" y="106464"/>
                </a:lnTo>
                <a:lnTo>
                  <a:pt x="503135" y="73391"/>
                </a:lnTo>
                <a:lnTo>
                  <a:pt x="465328" y="45680"/>
                </a:lnTo>
                <a:lnTo>
                  <a:pt x="423416" y="23961"/>
                </a:lnTo>
                <a:lnTo>
                  <a:pt x="378027" y="8861"/>
                </a:lnTo>
                <a:lnTo>
                  <a:pt x="329790" y="101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2209800"/>
            <a:ext cx="419100" cy="420750"/>
          </a:xfrm>
          <a:custGeom>
            <a:avLst/>
            <a:gdLst/>
            <a:ahLst/>
            <a:cxnLst/>
            <a:rect l="l" t="t" r="r" b="b"/>
            <a:pathLst>
              <a:path w="419100" h="420750">
                <a:moveTo>
                  <a:pt x="209550" y="0"/>
                </a:moveTo>
                <a:lnTo>
                  <a:pt x="159203" y="6116"/>
                </a:lnTo>
                <a:lnTo>
                  <a:pt x="113264" y="23488"/>
                </a:lnTo>
                <a:lnTo>
                  <a:pt x="73191" y="50650"/>
                </a:lnTo>
                <a:lnTo>
                  <a:pt x="40440" y="86136"/>
                </a:lnTo>
                <a:lnTo>
                  <a:pt x="16472" y="128480"/>
                </a:lnTo>
                <a:lnTo>
                  <a:pt x="2743" y="176216"/>
                </a:lnTo>
                <a:lnTo>
                  <a:pt x="0" y="210312"/>
                </a:lnTo>
                <a:lnTo>
                  <a:pt x="694" y="227568"/>
                </a:lnTo>
                <a:lnTo>
                  <a:pt x="10686" y="276820"/>
                </a:lnTo>
                <a:lnTo>
                  <a:pt x="31403" y="321154"/>
                </a:lnTo>
                <a:lnTo>
                  <a:pt x="61388" y="359108"/>
                </a:lnTo>
                <a:lnTo>
                  <a:pt x="99183" y="389218"/>
                </a:lnTo>
                <a:lnTo>
                  <a:pt x="143329" y="410021"/>
                </a:lnTo>
                <a:lnTo>
                  <a:pt x="192368" y="420053"/>
                </a:lnTo>
                <a:lnTo>
                  <a:pt x="209550" y="420750"/>
                </a:lnTo>
                <a:lnTo>
                  <a:pt x="226731" y="420053"/>
                </a:lnTo>
                <a:lnTo>
                  <a:pt x="275770" y="410021"/>
                </a:lnTo>
                <a:lnTo>
                  <a:pt x="319916" y="389218"/>
                </a:lnTo>
                <a:lnTo>
                  <a:pt x="357711" y="359108"/>
                </a:lnTo>
                <a:lnTo>
                  <a:pt x="387696" y="321154"/>
                </a:lnTo>
                <a:lnTo>
                  <a:pt x="408413" y="276820"/>
                </a:lnTo>
                <a:lnTo>
                  <a:pt x="418405" y="227568"/>
                </a:lnTo>
                <a:lnTo>
                  <a:pt x="419100" y="210312"/>
                </a:lnTo>
                <a:lnTo>
                  <a:pt x="418405" y="193073"/>
                </a:lnTo>
                <a:lnTo>
                  <a:pt x="408413" y="143865"/>
                </a:lnTo>
                <a:lnTo>
                  <a:pt x="387696" y="99561"/>
                </a:lnTo>
                <a:lnTo>
                  <a:pt x="357711" y="61626"/>
                </a:lnTo>
                <a:lnTo>
                  <a:pt x="319916" y="31527"/>
                </a:lnTo>
                <a:lnTo>
                  <a:pt x="275770" y="10728"/>
                </a:lnTo>
                <a:lnTo>
                  <a:pt x="226731" y="697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7050" y="2184780"/>
            <a:ext cx="469900" cy="471170"/>
          </a:xfrm>
          <a:custGeom>
            <a:avLst/>
            <a:gdLst/>
            <a:ahLst/>
            <a:cxnLst/>
            <a:rect l="l" t="t" r="r" b="b"/>
            <a:pathLst>
              <a:path w="469900" h="471170">
                <a:moveTo>
                  <a:pt x="233679" y="0"/>
                </a:moveTo>
                <a:lnTo>
                  <a:pt x="186436" y="5080"/>
                </a:lnTo>
                <a:lnTo>
                  <a:pt x="142366" y="19050"/>
                </a:lnTo>
                <a:lnTo>
                  <a:pt x="102488" y="41910"/>
                </a:lnTo>
                <a:lnTo>
                  <a:pt x="67945" y="69850"/>
                </a:lnTo>
                <a:lnTo>
                  <a:pt x="39497" y="105410"/>
                </a:lnTo>
                <a:lnTo>
                  <a:pt x="18034" y="146050"/>
                </a:lnTo>
                <a:lnTo>
                  <a:pt x="4572" y="189230"/>
                </a:lnTo>
                <a:lnTo>
                  <a:pt x="0" y="237490"/>
                </a:lnTo>
                <a:lnTo>
                  <a:pt x="1397" y="261620"/>
                </a:lnTo>
                <a:lnTo>
                  <a:pt x="10922" y="307340"/>
                </a:lnTo>
                <a:lnTo>
                  <a:pt x="28955" y="349250"/>
                </a:lnTo>
                <a:lnTo>
                  <a:pt x="54355" y="387350"/>
                </a:lnTo>
                <a:lnTo>
                  <a:pt x="86487" y="419100"/>
                </a:lnTo>
                <a:lnTo>
                  <a:pt x="123951" y="444500"/>
                </a:lnTo>
                <a:lnTo>
                  <a:pt x="166370" y="461010"/>
                </a:lnTo>
                <a:lnTo>
                  <a:pt x="212216" y="471170"/>
                </a:lnTo>
                <a:lnTo>
                  <a:pt x="236220" y="471170"/>
                </a:lnTo>
                <a:lnTo>
                  <a:pt x="260350" y="469900"/>
                </a:lnTo>
                <a:lnTo>
                  <a:pt x="283463" y="467360"/>
                </a:lnTo>
                <a:lnTo>
                  <a:pt x="306070" y="461010"/>
                </a:lnTo>
                <a:lnTo>
                  <a:pt x="321400" y="454660"/>
                </a:lnTo>
                <a:lnTo>
                  <a:pt x="235330" y="454660"/>
                </a:lnTo>
                <a:lnTo>
                  <a:pt x="213105" y="453390"/>
                </a:lnTo>
                <a:lnTo>
                  <a:pt x="170561" y="444500"/>
                </a:lnTo>
                <a:lnTo>
                  <a:pt x="131317" y="429260"/>
                </a:lnTo>
                <a:lnTo>
                  <a:pt x="96647" y="405130"/>
                </a:lnTo>
                <a:lnTo>
                  <a:pt x="66928" y="375920"/>
                </a:lnTo>
                <a:lnTo>
                  <a:pt x="43434" y="340360"/>
                </a:lnTo>
                <a:lnTo>
                  <a:pt x="26924" y="300990"/>
                </a:lnTo>
                <a:lnTo>
                  <a:pt x="18034" y="259080"/>
                </a:lnTo>
                <a:lnTo>
                  <a:pt x="16954" y="237490"/>
                </a:lnTo>
                <a:lnTo>
                  <a:pt x="16958" y="234950"/>
                </a:lnTo>
                <a:lnTo>
                  <a:pt x="21336" y="191770"/>
                </a:lnTo>
                <a:lnTo>
                  <a:pt x="33909" y="151130"/>
                </a:lnTo>
                <a:lnTo>
                  <a:pt x="53975" y="114300"/>
                </a:lnTo>
                <a:lnTo>
                  <a:pt x="80517" y="81280"/>
                </a:lnTo>
                <a:lnTo>
                  <a:pt x="112649" y="54610"/>
                </a:lnTo>
                <a:lnTo>
                  <a:pt x="149733" y="34290"/>
                </a:lnTo>
                <a:lnTo>
                  <a:pt x="190626" y="21590"/>
                </a:lnTo>
                <a:lnTo>
                  <a:pt x="234569" y="16510"/>
                </a:lnTo>
                <a:lnTo>
                  <a:pt x="319132" y="16510"/>
                </a:lnTo>
                <a:lnTo>
                  <a:pt x="303529" y="10160"/>
                </a:lnTo>
                <a:lnTo>
                  <a:pt x="281050" y="5080"/>
                </a:lnTo>
                <a:lnTo>
                  <a:pt x="257683" y="1270"/>
                </a:lnTo>
                <a:lnTo>
                  <a:pt x="233679" y="0"/>
                </a:lnTo>
                <a:close/>
              </a:path>
              <a:path w="469900" h="471170">
                <a:moveTo>
                  <a:pt x="319132" y="16510"/>
                </a:moveTo>
                <a:lnTo>
                  <a:pt x="234569" y="16510"/>
                </a:lnTo>
                <a:lnTo>
                  <a:pt x="256794" y="17780"/>
                </a:lnTo>
                <a:lnTo>
                  <a:pt x="278511" y="21590"/>
                </a:lnTo>
                <a:lnTo>
                  <a:pt x="319404" y="34290"/>
                </a:lnTo>
                <a:lnTo>
                  <a:pt x="356488" y="54610"/>
                </a:lnTo>
                <a:lnTo>
                  <a:pt x="388874" y="81280"/>
                </a:lnTo>
                <a:lnTo>
                  <a:pt x="415544" y="113030"/>
                </a:lnTo>
                <a:lnTo>
                  <a:pt x="435610" y="149860"/>
                </a:lnTo>
                <a:lnTo>
                  <a:pt x="448437" y="191770"/>
                </a:lnTo>
                <a:lnTo>
                  <a:pt x="452945" y="234950"/>
                </a:lnTo>
                <a:lnTo>
                  <a:pt x="452941" y="237490"/>
                </a:lnTo>
                <a:lnTo>
                  <a:pt x="448563" y="279400"/>
                </a:lnTo>
                <a:lnTo>
                  <a:pt x="435990" y="321310"/>
                </a:lnTo>
                <a:lnTo>
                  <a:pt x="415925" y="358140"/>
                </a:lnTo>
                <a:lnTo>
                  <a:pt x="389382" y="389890"/>
                </a:lnTo>
                <a:lnTo>
                  <a:pt x="357250" y="416560"/>
                </a:lnTo>
                <a:lnTo>
                  <a:pt x="320166" y="436880"/>
                </a:lnTo>
                <a:lnTo>
                  <a:pt x="279273" y="450850"/>
                </a:lnTo>
                <a:lnTo>
                  <a:pt x="235330" y="454660"/>
                </a:lnTo>
                <a:lnTo>
                  <a:pt x="321400" y="454660"/>
                </a:lnTo>
                <a:lnTo>
                  <a:pt x="367411" y="430530"/>
                </a:lnTo>
                <a:lnTo>
                  <a:pt x="401954" y="401320"/>
                </a:lnTo>
                <a:lnTo>
                  <a:pt x="430402" y="367030"/>
                </a:lnTo>
                <a:lnTo>
                  <a:pt x="451865" y="326390"/>
                </a:lnTo>
                <a:lnTo>
                  <a:pt x="465327" y="281940"/>
                </a:lnTo>
                <a:lnTo>
                  <a:pt x="469900" y="234950"/>
                </a:lnTo>
                <a:lnTo>
                  <a:pt x="468502" y="210820"/>
                </a:lnTo>
                <a:lnTo>
                  <a:pt x="458977" y="165100"/>
                </a:lnTo>
                <a:lnTo>
                  <a:pt x="440944" y="123190"/>
                </a:lnTo>
                <a:lnTo>
                  <a:pt x="415544" y="85090"/>
                </a:lnTo>
                <a:lnTo>
                  <a:pt x="383413" y="53340"/>
                </a:lnTo>
                <a:lnTo>
                  <a:pt x="345948" y="27940"/>
                </a:lnTo>
                <a:lnTo>
                  <a:pt x="325374" y="19050"/>
                </a:lnTo>
                <a:lnTo>
                  <a:pt x="319132" y="16510"/>
                </a:lnTo>
                <a:close/>
              </a:path>
              <a:path w="469900" h="471170">
                <a:moveTo>
                  <a:pt x="235330" y="34290"/>
                </a:moveTo>
                <a:lnTo>
                  <a:pt x="194817" y="38100"/>
                </a:lnTo>
                <a:lnTo>
                  <a:pt x="157099" y="49530"/>
                </a:lnTo>
                <a:lnTo>
                  <a:pt x="122936" y="68580"/>
                </a:lnTo>
                <a:lnTo>
                  <a:pt x="92963" y="92710"/>
                </a:lnTo>
                <a:lnTo>
                  <a:pt x="68452" y="123190"/>
                </a:lnTo>
                <a:lnTo>
                  <a:pt x="49784" y="157480"/>
                </a:lnTo>
                <a:lnTo>
                  <a:pt x="38100" y="194310"/>
                </a:lnTo>
                <a:lnTo>
                  <a:pt x="33968" y="234950"/>
                </a:lnTo>
                <a:lnTo>
                  <a:pt x="33964" y="237490"/>
                </a:lnTo>
                <a:lnTo>
                  <a:pt x="34798" y="256540"/>
                </a:lnTo>
                <a:lnTo>
                  <a:pt x="42799" y="295910"/>
                </a:lnTo>
                <a:lnTo>
                  <a:pt x="58038" y="331470"/>
                </a:lnTo>
                <a:lnTo>
                  <a:pt x="79501" y="364490"/>
                </a:lnTo>
                <a:lnTo>
                  <a:pt x="106807" y="391160"/>
                </a:lnTo>
                <a:lnTo>
                  <a:pt x="138684" y="412750"/>
                </a:lnTo>
                <a:lnTo>
                  <a:pt x="174751" y="429260"/>
                </a:lnTo>
                <a:lnTo>
                  <a:pt x="213867" y="436880"/>
                </a:lnTo>
                <a:lnTo>
                  <a:pt x="234569" y="438150"/>
                </a:lnTo>
                <a:lnTo>
                  <a:pt x="255015" y="436880"/>
                </a:lnTo>
                <a:lnTo>
                  <a:pt x="275082" y="434340"/>
                </a:lnTo>
                <a:lnTo>
                  <a:pt x="294259" y="429260"/>
                </a:lnTo>
                <a:lnTo>
                  <a:pt x="312800" y="421640"/>
                </a:lnTo>
                <a:lnTo>
                  <a:pt x="315743" y="420370"/>
                </a:lnTo>
                <a:lnTo>
                  <a:pt x="214757" y="420370"/>
                </a:lnTo>
                <a:lnTo>
                  <a:pt x="178942" y="412750"/>
                </a:lnTo>
                <a:lnTo>
                  <a:pt x="130937" y="388620"/>
                </a:lnTo>
                <a:lnTo>
                  <a:pt x="92075" y="353060"/>
                </a:lnTo>
                <a:lnTo>
                  <a:pt x="64770" y="307340"/>
                </a:lnTo>
                <a:lnTo>
                  <a:pt x="51562" y="254000"/>
                </a:lnTo>
                <a:lnTo>
                  <a:pt x="50800" y="234950"/>
                </a:lnTo>
                <a:lnTo>
                  <a:pt x="51815" y="215900"/>
                </a:lnTo>
                <a:lnTo>
                  <a:pt x="65786" y="162560"/>
                </a:lnTo>
                <a:lnTo>
                  <a:pt x="93599" y="116840"/>
                </a:lnTo>
                <a:lnTo>
                  <a:pt x="133096" y="82550"/>
                </a:lnTo>
                <a:lnTo>
                  <a:pt x="181483" y="58420"/>
                </a:lnTo>
                <a:lnTo>
                  <a:pt x="236220" y="50800"/>
                </a:lnTo>
                <a:lnTo>
                  <a:pt x="313563" y="50800"/>
                </a:lnTo>
                <a:lnTo>
                  <a:pt x="295148" y="43180"/>
                </a:lnTo>
                <a:lnTo>
                  <a:pt x="275844" y="38100"/>
                </a:lnTo>
                <a:lnTo>
                  <a:pt x="255904" y="35560"/>
                </a:lnTo>
                <a:lnTo>
                  <a:pt x="235330" y="34290"/>
                </a:lnTo>
                <a:close/>
              </a:path>
              <a:path w="469900" h="471170">
                <a:moveTo>
                  <a:pt x="313563" y="50800"/>
                </a:moveTo>
                <a:lnTo>
                  <a:pt x="236220" y="50800"/>
                </a:lnTo>
                <a:lnTo>
                  <a:pt x="255142" y="52070"/>
                </a:lnTo>
                <a:lnTo>
                  <a:pt x="273176" y="54610"/>
                </a:lnTo>
                <a:lnTo>
                  <a:pt x="323850" y="73660"/>
                </a:lnTo>
                <a:lnTo>
                  <a:pt x="366013" y="105410"/>
                </a:lnTo>
                <a:lnTo>
                  <a:pt x="397383" y="148590"/>
                </a:lnTo>
                <a:lnTo>
                  <a:pt x="415544" y="199390"/>
                </a:lnTo>
                <a:lnTo>
                  <a:pt x="419100" y="237490"/>
                </a:lnTo>
                <a:lnTo>
                  <a:pt x="418084" y="256540"/>
                </a:lnTo>
                <a:lnTo>
                  <a:pt x="404113" y="308610"/>
                </a:lnTo>
                <a:lnTo>
                  <a:pt x="376300" y="354330"/>
                </a:lnTo>
                <a:lnTo>
                  <a:pt x="336803" y="389890"/>
                </a:lnTo>
                <a:lnTo>
                  <a:pt x="288416" y="412750"/>
                </a:lnTo>
                <a:lnTo>
                  <a:pt x="252475" y="420370"/>
                </a:lnTo>
                <a:lnTo>
                  <a:pt x="315743" y="420370"/>
                </a:lnTo>
                <a:lnTo>
                  <a:pt x="362458" y="392430"/>
                </a:lnTo>
                <a:lnTo>
                  <a:pt x="389889" y="364490"/>
                </a:lnTo>
                <a:lnTo>
                  <a:pt x="411479" y="332740"/>
                </a:lnTo>
                <a:lnTo>
                  <a:pt x="426847" y="295910"/>
                </a:lnTo>
                <a:lnTo>
                  <a:pt x="434975" y="257810"/>
                </a:lnTo>
                <a:lnTo>
                  <a:pt x="435935" y="234950"/>
                </a:lnTo>
                <a:lnTo>
                  <a:pt x="435101" y="215900"/>
                </a:lnTo>
                <a:lnTo>
                  <a:pt x="427100" y="176530"/>
                </a:lnTo>
                <a:lnTo>
                  <a:pt x="411861" y="139700"/>
                </a:lnTo>
                <a:lnTo>
                  <a:pt x="390398" y="107950"/>
                </a:lnTo>
                <a:lnTo>
                  <a:pt x="363092" y="80010"/>
                </a:lnTo>
                <a:lnTo>
                  <a:pt x="331215" y="58420"/>
                </a:lnTo>
                <a:lnTo>
                  <a:pt x="313563" y="50800"/>
                </a:lnTo>
                <a:close/>
              </a:path>
            </a:pathLst>
          </a:custGeom>
          <a:solidFill>
            <a:srgbClr val="08B7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9663" y="4430014"/>
            <a:ext cx="4034790" cy="169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8585" marR="107314" indent="0" algn="ctr">
              <a:lnSpc>
                <a:spcPct val="100000"/>
              </a:lnSpc>
              <a:tabLst>
                <a:tab pos="1601470" algn="l"/>
                <a:tab pos="2529840" algn="l"/>
                <a:tab pos="3155315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P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D	B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Y	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H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 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D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M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	C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U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Y</a:t>
            </a:r>
            <a:endParaRPr sz="2400" dirty="0">
              <a:latin typeface="Georgia"/>
              <a:cs typeface="Georgia"/>
            </a:endParaRPr>
          </a:p>
          <a:p>
            <a:pPr marL="1270" algn="ctr">
              <a:lnSpc>
                <a:spcPts val="2305"/>
              </a:lnSpc>
              <a:tabLst>
                <a:tab pos="2157730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H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’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S	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C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endParaRPr sz="2400" dirty="0">
              <a:latin typeface="Georgia"/>
              <a:cs typeface="Georgia"/>
            </a:endParaRPr>
          </a:p>
          <a:p>
            <a:pPr marL="2540" algn="ctr">
              <a:lnSpc>
                <a:spcPts val="2825"/>
              </a:lnSpc>
              <a:tabLst>
                <a:tab pos="868680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X	O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F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D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360"/>
              </a:lnSpc>
              <a:tabLst>
                <a:tab pos="3058795" algn="l"/>
              </a:tabLst>
            </a:pPr>
            <a:r>
              <a:rPr sz="2400" b="1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E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G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S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R</a:t>
            </a:r>
            <a:r>
              <a:rPr sz="2400" b="1" spc="-37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A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04607A"/>
                </a:solidFill>
                <a:latin typeface="Georgia"/>
                <a:cs typeface="Georgia"/>
              </a:rPr>
              <a:t>O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	U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N</a:t>
            </a:r>
            <a:r>
              <a:rPr sz="2400" b="1" spc="-360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-15" dirty="0">
                <a:solidFill>
                  <a:srgbClr val="04607A"/>
                </a:solidFill>
                <a:latin typeface="Georgia"/>
                <a:cs typeface="Georgia"/>
              </a:rPr>
              <a:t>I</a:t>
            </a:r>
            <a:r>
              <a:rPr sz="2400" b="1" spc="-365" dirty="0">
                <a:solidFill>
                  <a:srgbClr val="04607A"/>
                </a:solidFill>
                <a:latin typeface="Georgia"/>
                <a:cs typeface="Georgia"/>
              </a:rPr>
              <a:t> </a:t>
            </a:r>
            <a:r>
              <a:rPr sz="2400" b="1" spc="0" dirty="0">
                <a:solidFill>
                  <a:srgbClr val="04607A"/>
                </a:solidFill>
                <a:latin typeface="Georgia"/>
                <a:cs typeface="Georgia"/>
              </a:rPr>
              <a:t>T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509" y="228599"/>
            <a:ext cx="5126990" cy="533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E6EC5"/>
                </a:solidFill>
                <a:latin typeface="Georgia"/>
                <a:cs typeface="Georgia"/>
              </a:rPr>
              <a:t>Informat</a:t>
            </a:r>
            <a:r>
              <a:rPr sz="3200" b="1" spc="-10" dirty="0">
                <a:solidFill>
                  <a:srgbClr val="0E6EC5"/>
                </a:solidFill>
                <a:latin typeface="Georgia"/>
                <a:cs typeface="Georgia"/>
              </a:rPr>
              <a:t>i</a:t>
            </a:r>
            <a:r>
              <a:rPr sz="3200" b="1" spc="0" dirty="0">
                <a:solidFill>
                  <a:srgbClr val="0E6EC5"/>
                </a:solidFill>
                <a:latin typeface="Georgia"/>
                <a:cs typeface="Georgia"/>
              </a:rPr>
              <a:t>on on Sexually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814" y="761999"/>
            <a:ext cx="4467225" cy="1676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99060" algn="ctr">
              <a:lnSpc>
                <a:spcPct val="100000"/>
              </a:lnSpc>
            </a:pPr>
            <a:r>
              <a:rPr sz="3200" b="1" dirty="0">
                <a:solidFill>
                  <a:srgbClr val="0E6EC5"/>
                </a:solidFill>
                <a:latin typeface="Georgia"/>
                <a:cs typeface="Georgia"/>
              </a:rPr>
              <a:t>Violent</a:t>
            </a:r>
            <a:r>
              <a:rPr sz="3200" b="1" spc="-25" dirty="0">
                <a:solidFill>
                  <a:srgbClr val="0E6EC5"/>
                </a:solidFill>
                <a:latin typeface="Georgia"/>
                <a:cs typeface="Georgia"/>
              </a:rPr>
              <a:t> </a:t>
            </a:r>
            <a:r>
              <a:rPr sz="3200" b="1" spc="0" dirty="0">
                <a:solidFill>
                  <a:srgbClr val="0E6EC5"/>
                </a:solidFill>
                <a:latin typeface="Georgia"/>
                <a:cs typeface="Georgia"/>
              </a:rPr>
              <a:t>Predator</a:t>
            </a:r>
            <a:endParaRPr lang="en-US" sz="3200" b="1" spc="0" dirty="0">
              <a:solidFill>
                <a:srgbClr val="0E6EC5"/>
              </a:solidFill>
              <a:latin typeface="Georgia"/>
              <a:cs typeface="Georg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 marR="100965" algn="ctr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latin typeface="Georgia"/>
                <a:cs typeface="Georgia"/>
              </a:rPr>
              <a:t>Steve J. Garcia – DOB:</a:t>
            </a:r>
          </a:p>
          <a:p>
            <a:pPr marR="100965" algn="ctr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latin typeface="Georgia"/>
                <a:cs typeface="Georgia"/>
              </a:rPr>
              <a:t>08/02/1953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5000" y="228600"/>
            <a:ext cx="3200400" cy="320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3429000"/>
            <a:ext cx="4106926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8408" y="0"/>
            <a:ext cx="7018020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9300" y="2198242"/>
            <a:ext cx="7468870" cy="2584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Majority of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</a:t>
            </a:r>
            <a:r>
              <a:rPr sz="2400" spc="0" dirty="0">
                <a:latin typeface="Book Antiqua"/>
                <a:cs typeface="Book Antiqua"/>
              </a:rPr>
              <a:t>are not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or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detected.</a:t>
            </a:r>
            <a:endParaRPr sz="2400">
              <a:latin typeface="Book Antiqua"/>
              <a:cs typeface="Book Antiqua"/>
            </a:endParaRPr>
          </a:p>
          <a:p>
            <a:pPr marL="424180" indent="-412115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Less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16% of s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x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20" dirty="0">
                <a:latin typeface="Book Antiqua"/>
                <a:cs typeface="Book Antiqua"/>
              </a:rPr>
              <a:t>EVER repor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Font typeface="Wingdings 2"/>
              <a:buChar char=""/>
            </a:pPr>
            <a:endParaRPr sz="600"/>
          </a:p>
          <a:p>
            <a:pPr marL="424180" marR="26670" indent="-412115">
              <a:lnSpc>
                <a:spcPts val="259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In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Co., 1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150 w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men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 in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830 men have been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in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past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12 </a:t>
            </a:r>
            <a:r>
              <a:rPr sz="2400" spc="-20" dirty="0">
                <a:latin typeface="Book Antiqua"/>
                <a:cs typeface="Book Antiqua"/>
              </a:rPr>
              <a:t>mont</a:t>
            </a:r>
            <a:r>
              <a:rPr sz="2400" spc="-10" dirty="0">
                <a:latin typeface="Book Antiqua"/>
                <a:cs typeface="Book Antiqua"/>
              </a:rPr>
              <a:t>hs,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16% were reported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po</a:t>
            </a:r>
            <a:r>
              <a:rPr sz="2400" spc="-20" dirty="0">
                <a:latin typeface="Book Antiqua"/>
                <a:cs typeface="Book Antiqua"/>
              </a:rPr>
              <a:t>l</a:t>
            </a:r>
            <a:r>
              <a:rPr sz="2400" spc="-10" dirty="0">
                <a:latin typeface="Book Antiqua"/>
                <a:cs typeface="Book Antiqua"/>
              </a:rPr>
              <a:t>ice, 1 in 4 </a:t>
            </a:r>
            <a:r>
              <a:rPr sz="2400" spc="-20" dirty="0">
                <a:latin typeface="Book Antiqua"/>
                <a:cs typeface="Book Antiqua"/>
              </a:rPr>
              <a:t>wom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n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 in 17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0" dirty="0">
                <a:latin typeface="Book Antiqua"/>
                <a:cs typeface="Book Antiqua"/>
              </a:rPr>
              <a:t>n 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-15" dirty="0">
                <a:latin typeface="Book Antiqua"/>
                <a:cs typeface="Book Antiqua"/>
              </a:rPr>
              <a:t>ave</a:t>
            </a:r>
            <a:r>
              <a:rPr sz="2400" spc="-10" dirty="0">
                <a:latin typeface="Book Antiqua"/>
                <a:cs typeface="Book Antiqua"/>
              </a:rPr>
              <a:t> been</a:t>
            </a:r>
            <a:r>
              <a:rPr sz="2400" spc="-15" dirty="0">
                <a:latin typeface="Book Antiqua"/>
                <a:cs typeface="Book Antiqua"/>
              </a:rPr>
              <a:t> 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 their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lifetimes.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  <a:spcBef>
                <a:spcPts val="250"/>
              </a:spcBef>
            </a:pPr>
            <a:r>
              <a:rPr sz="2400" spc="-15" dirty="0">
                <a:latin typeface="Book Antiqua"/>
                <a:cs typeface="Book Antiqua"/>
              </a:rPr>
              <a:t>(CDPHE, </a:t>
            </a:r>
            <a:r>
              <a:rPr sz="2400" spc="-20" dirty="0">
                <a:latin typeface="Book Antiqua"/>
                <a:cs typeface="Book Antiqua"/>
              </a:rPr>
              <a:t>CC</a:t>
            </a:r>
            <a:r>
              <a:rPr sz="2400" spc="-15" dirty="0">
                <a:latin typeface="Book Antiqua"/>
                <a:cs typeface="Book Antiqua"/>
              </a:rPr>
              <a:t>A</a:t>
            </a:r>
            <a:r>
              <a:rPr sz="2400" spc="-20" dirty="0">
                <a:latin typeface="Book Antiqua"/>
                <a:cs typeface="Book Antiqua"/>
              </a:rPr>
              <a:t>SA </a:t>
            </a:r>
            <a:r>
              <a:rPr sz="2400" spc="0" dirty="0">
                <a:latin typeface="Book Antiqua"/>
                <a:cs typeface="Book Antiqua"/>
              </a:rPr>
              <a:t>1999)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911" y="150876"/>
            <a:ext cx="6039612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2013330"/>
            <a:ext cx="7994015" cy="419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ex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ibit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diffe</a:t>
            </a:r>
            <a:r>
              <a:rPr sz="2400" spc="0" dirty="0">
                <a:latin typeface="Book Antiqua"/>
                <a:cs typeface="Book Antiqua"/>
              </a:rPr>
              <a:t>rent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respo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ses: cryi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ry, quiet, withdraw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.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No “n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rmal”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response.</a:t>
            </a:r>
            <a:endParaRPr sz="2400">
              <a:latin typeface="Book Antiqua"/>
              <a:cs typeface="Book Antiqua"/>
            </a:endParaRPr>
          </a:p>
          <a:p>
            <a:pPr marL="424180" indent="-412115">
              <a:lnSpc>
                <a:spcPts val="2875"/>
              </a:lnSpc>
              <a:spcBef>
                <a:spcPts val="20"/>
              </a:spcBef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assa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someone kn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wn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victim creates a more</a:t>
            </a:r>
            <a:endParaRPr sz="2400">
              <a:latin typeface="Book Antiqua"/>
              <a:cs typeface="Book Antiqua"/>
            </a:endParaRPr>
          </a:p>
          <a:p>
            <a:pPr marL="424180">
              <a:lnSpc>
                <a:spcPts val="2315"/>
              </a:lnSpc>
            </a:pPr>
            <a:r>
              <a:rPr sz="2400" dirty="0">
                <a:latin typeface="Book Antiqua"/>
                <a:cs typeface="Book Antiqua"/>
              </a:rPr>
              <a:t>difficult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recovery.</a:t>
            </a:r>
            <a:endParaRPr sz="2400">
              <a:latin typeface="Book Antiqua"/>
              <a:cs typeface="Book Antiqua"/>
            </a:endParaRPr>
          </a:p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o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ten </a:t>
            </a:r>
            <a:r>
              <a:rPr sz="2400" spc="-15" dirty="0">
                <a:latin typeface="Book Antiqua"/>
                <a:cs typeface="Book Antiqua"/>
              </a:rPr>
              <a:t>develop 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-15" dirty="0">
                <a:latin typeface="Book Antiqua"/>
                <a:cs typeface="Book Antiqua"/>
              </a:rPr>
              <a:t>os</a:t>
            </a:r>
            <a:r>
              <a:rPr sz="2400" spc="-5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-traumatic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stress </a:t>
            </a:r>
            <a:r>
              <a:rPr sz="2400" spc="-15" dirty="0">
                <a:latin typeface="Book Antiqua"/>
                <a:cs typeface="Book Antiqua"/>
              </a:rPr>
              <a:t>disor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er.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Wingdings 2"/>
              <a:buChar char=""/>
            </a:pPr>
            <a:endParaRPr sz="550"/>
          </a:p>
          <a:p>
            <a:pPr marL="424180" marR="362585" indent="-412115">
              <a:lnSpc>
                <a:spcPct val="801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Lo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5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-term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ef</a:t>
            </a:r>
            <a:r>
              <a:rPr sz="2400" spc="5" dirty="0">
                <a:latin typeface="Book Antiqua"/>
                <a:cs typeface="Book Antiqua"/>
              </a:rPr>
              <a:t>f</a:t>
            </a:r>
            <a:r>
              <a:rPr sz="2400" spc="-10" dirty="0">
                <a:latin typeface="Book Antiqua"/>
                <a:cs typeface="Book Antiqua"/>
              </a:rPr>
              <a:t>ects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clude;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depression,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sz="2400" spc="0" dirty="0">
                <a:latin typeface="Book Antiqua"/>
                <a:cs typeface="Book Antiqua"/>
              </a:rPr>
              <a:t>iety,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eati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 </a:t>
            </a:r>
            <a:r>
              <a:rPr sz="2400" spc="-15" dirty="0">
                <a:latin typeface="Book Antiqua"/>
                <a:cs typeface="Book Antiqua"/>
              </a:rPr>
              <a:t>disor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0" dirty="0">
                <a:latin typeface="Book Antiqua"/>
                <a:cs typeface="Book Antiqua"/>
              </a:rPr>
              <a:t>ers,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flashback</a:t>
            </a:r>
            <a:r>
              <a:rPr sz="2400" spc="-10" dirty="0">
                <a:latin typeface="Book Antiqua"/>
                <a:cs typeface="Book Antiqua"/>
              </a:rPr>
              <a:t>s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-15" dirty="0">
                <a:latin typeface="Book Antiqua"/>
                <a:cs typeface="Book Antiqua"/>
              </a:rPr>
              <a:t> div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rce, loss </a:t>
            </a:r>
            <a:r>
              <a:rPr sz="2400" spc="-15" dirty="0">
                <a:latin typeface="Book Antiqua"/>
                <a:cs typeface="Book Antiqua"/>
              </a:rPr>
              <a:t>of sex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al 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terest, loss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 co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cent</a:t>
            </a:r>
            <a:r>
              <a:rPr sz="2400" spc="-10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,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sleepi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dis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rders,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d suici</a:t>
            </a:r>
            <a:r>
              <a:rPr sz="2400" spc="-10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10"/>
              </a:spcBef>
              <a:buFont typeface="Wingdings 2"/>
              <a:buChar char=""/>
            </a:pPr>
            <a:endParaRPr sz="550"/>
          </a:p>
          <a:p>
            <a:pPr marL="424180" marR="32639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Male </a:t>
            </a:r>
            <a:r>
              <a:rPr sz="2400" spc="-10" dirty="0">
                <a:latin typeface="Book Antiqua"/>
                <a:cs typeface="Book Antiqua"/>
              </a:rPr>
              <a:t>vict</a:t>
            </a:r>
            <a:r>
              <a:rPr sz="2400" spc="-20" dirty="0">
                <a:latin typeface="Book Antiqua"/>
                <a:cs typeface="Book Antiqua"/>
              </a:rPr>
              <a:t>ims te</a:t>
            </a:r>
            <a:r>
              <a:rPr sz="2400" spc="-15" dirty="0">
                <a:latin typeface="Book Antiqua"/>
                <a:cs typeface="Book Antiqua"/>
              </a:rPr>
              <a:t>nd to develop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anti-</a:t>
            </a:r>
            <a:r>
              <a:rPr sz="2400" spc="-10" dirty="0">
                <a:latin typeface="Book Antiqua"/>
                <a:cs typeface="Book Antiqua"/>
              </a:rPr>
              <a:t>social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5" dirty="0">
                <a:latin typeface="Book Antiqua"/>
                <a:cs typeface="Book Antiqua"/>
              </a:rPr>
              <a:t>hav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ors; fe</a:t>
            </a:r>
            <a:r>
              <a:rPr sz="2400" spc="-15" dirty="0">
                <a:latin typeface="Book Antiqua"/>
                <a:cs typeface="Book Antiqua"/>
              </a:rPr>
              <a:t>males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tend to </a:t>
            </a:r>
            <a:r>
              <a:rPr sz="2400" spc="-15" dirty="0">
                <a:latin typeface="Book Antiqua"/>
                <a:cs typeface="Book Antiqua"/>
              </a:rPr>
              <a:t>develop depressio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;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both </a:t>
            </a:r>
            <a:r>
              <a:rPr sz="2400" spc="-15" dirty="0">
                <a:latin typeface="Book Antiqua"/>
                <a:cs typeface="Book Antiqua"/>
              </a:rPr>
              <a:t>can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develop</a:t>
            </a:r>
            <a:r>
              <a:rPr sz="2400" spc="-10" dirty="0">
                <a:latin typeface="Book Antiqua"/>
                <a:cs typeface="Book Antiqua"/>
              </a:rPr>
              <a:t> su</a:t>
            </a:r>
            <a:r>
              <a:rPr sz="2400" spc="0" dirty="0">
                <a:latin typeface="Book Antiqua"/>
                <a:cs typeface="Book Antiqua"/>
              </a:rPr>
              <a:t>bstance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ab</a:t>
            </a:r>
            <a:r>
              <a:rPr sz="2400" spc="5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problem</a:t>
            </a:r>
            <a:r>
              <a:rPr sz="2400" spc="-10" dirty="0">
                <a:latin typeface="Book Antiqua"/>
                <a:cs typeface="Book Antiqua"/>
              </a:rPr>
              <a:t>s</a:t>
            </a:r>
            <a:r>
              <a:rPr sz="2400" spc="0" dirty="0"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31"/>
              </a:spcBef>
              <a:buFont typeface="Wingdings 2"/>
              <a:buChar char=""/>
            </a:pPr>
            <a:endParaRPr sz="550"/>
          </a:p>
          <a:p>
            <a:pPr marL="424180" marR="207010" indent="-412115">
              <a:lnSpc>
                <a:spcPts val="23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15" dirty="0">
                <a:latin typeface="Book Antiqua"/>
                <a:cs typeface="Book Antiqua"/>
              </a:rPr>
              <a:t>Respo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ses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imized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when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ctims are believed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su</a:t>
            </a:r>
            <a:r>
              <a:rPr sz="2400" spc="0" dirty="0">
                <a:latin typeface="Book Antiqua"/>
                <a:cs typeface="Book Antiqua"/>
              </a:rPr>
              <a:t>pp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rted.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487" y="333756"/>
            <a:ext cx="8435340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25219"/>
            <a:ext cx="7716520" cy="1925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Full 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ist is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avai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able 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tact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ng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Adams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Coun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y</a:t>
            </a:r>
            <a:endParaRPr sz="2400" dirty="0">
              <a:latin typeface="Book Antiqua"/>
              <a:cs typeface="Book Antiqua"/>
            </a:endParaRPr>
          </a:p>
          <a:p>
            <a:pPr marL="42418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Sheriff</a:t>
            </a:r>
            <a:r>
              <a:rPr sz="2400" spc="5" dirty="0">
                <a:latin typeface="Book Antiqua"/>
                <a:cs typeface="Book Antiqua"/>
              </a:rPr>
              <a:t>’</a:t>
            </a:r>
            <a:r>
              <a:rPr sz="2400" spc="0" dirty="0">
                <a:latin typeface="Book Antiqua"/>
                <a:cs typeface="Book Antiqua"/>
              </a:rPr>
              <a:t>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>
                <a:latin typeface="Book Antiqua"/>
                <a:cs typeface="Book Antiqua"/>
              </a:rPr>
              <a:t>Office</a:t>
            </a:r>
            <a:r>
              <a:rPr sz="2400" spc="-10">
                <a:latin typeface="Book Antiqua"/>
                <a:cs typeface="Book Antiqua"/>
              </a:rPr>
              <a:t> </a:t>
            </a:r>
            <a:r>
              <a:rPr lang="en-US" sz="2400">
                <a:latin typeface="Book Antiqua"/>
                <a:cs typeface="Book Antiqua"/>
              </a:rPr>
              <a:t>at</a:t>
            </a:r>
            <a:r>
              <a:rPr sz="2400" spc="0">
                <a:latin typeface="Book Antiqua"/>
                <a:cs typeface="Book Antiqua"/>
              </a:rPr>
              <a:t> 72</a:t>
            </a:r>
            <a:r>
              <a:rPr sz="2400" spc="10">
                <a:latin typeface="Book Antiqua"/>
                <a:cs typeface="Book Antiqua"/>
              </a:rPr>
              <a:t>0</a:t>
            </a:r>
            <a:r>
              <a:rPr sz="2400" spc="0">
                <a:latin typeface="Book Antiqua"/>
                <a:cs typeface="Book Antiqua"/>
              </a:rPr>
              <a:t>-322-</a:t>
            </a:r>
            <a:r>
              <a:rPr lang="en-US" sz="2400" spc="0">
                <a:latin typeface="Book Antiqua"/>
                <a:cs typeface="Book Antiqua"/>
              </a:rPr>
              <a:t>1202.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 dirty="0"/>
          </a:p>
          <a:p>
            <a:pPr marL="424180" marR="1270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Felo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 and those with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lti</a:t>
            </a:r>
            <a:r>
              <a:rPr sz="2400" spc="-15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le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conv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ctio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5" dirty="0">
                <a:latin typeface="Book Antiqua"/>
                <a:cs typeface="Book Antiqua"/>
              </a:rPr>
              <a:t>posted on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ternet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at h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tp:</a:t>
            </a:r>
            <a:r>
              <a:rPr sz="2400" spc="-10" dirty="0">
                <a:latin typeface="Book Antiqua"/>
                <a:cs typeface="Book Antiqua"/>
              </a:rPr>
              <a:t>/</a:t>
            </a:r>
            <a:r>
              <a:rPr sz="2400" spc="-20" dirty="0">
                <a:latin typeface="Book Antiqua"/>
                <a:cs typeface="Book Antiqua"/>
              </a:rPr>
              <a:t>/www.</a:t>
            </a:r>
            <a:r>
              <a:rPr lang="en-US" sz="2400" spc="-5" dirty="0">
                <a:latin typeface="Book Antiqua"/>
                <a:cs typeface="Book Antiqua"/>
              </a:rPr>
              <a:t>sotar-us/sotar-public/initpublicoffendersearchredirect.do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4910" y="872363"/>
            <a:ext cx="717232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SEXUAL</a:t>
            </a:r>
            <a:r>
              <a:rPr sz="3600" b="1" spc="-34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VI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LENT</a:t>
            </a:r>
            <a:r>
              <a:rPr sz="3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PRED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600" b="1" spc="-6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3600" b="1" spc="0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74838"/>
            <a:ext cx="4343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Steve J. Garcia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DOB: 08/02/1953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US" sz="2400" dirty="0">
                <a:latin typeface="Book Antiqua" panose="02040602050305030304" pitchFamily="18" charset="0"/>
              </a:rPr>
              <a:t> 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W/M, 5’7”, 250 lbs.</a:t>
            </a:r>
          </a:p>
          <a:p>
            <a:pPr algn="ctr"/>
            <a:r>
              <a:rPr lang="en-US" sz="2400" b="1" dirty="0">
                <a:latin typeface="Book Antiqua" panose="02040602050305030304" pitchFamily="18" charset="0"/>
              </a:rPr>
              <a:t>Grey/Black Hair, Brown Eyes</a:t>
            </a:r>
          </a:p>
          <a:p>
            <a:pPr algn="ctr"/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B8928-AC5B-4276-94C3-59F6AA73AD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26885"/>
            <a:ext cx="2819401" cy="360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5150" y="1981200"/>
            <a:ext cx="3746500" cy="289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1480">
              <a:lnSpc>
                <a:spcPct val="100000"/>
              </a:lnSpc>
              <a:buSzPct val="63888"/>
              <a:buFont typeface="Wingdings 2"/>
              <a:buChar char=""/>
              <a:tabLst>
                <a:tab pos="423545" algn="l"/>
              </a:tabLst>
            </a:pPr>
            <a:endParaRPr lang="en-US" dirty="0">
              <a:latin typeface="Book Antiqua"/>
              <a:cs typeface="Book Antiqua"/>
            </a:endParaRPr>
          </a:p>
          <a:p>
            <a:pPr marL="12700">
              <a:lnSpc>
                <a:spcPts val="2155"/>
              </a:lnSpc>
              <a:buSzPct val="63888"/>
              <a:tabLst>
                <a:tab pos="423545" algn="l"/>
              </a:tabLst>
            </a:pPr>
            <a:endParaRPr lang="en-US" sz="1800" dirty="0">
              <a:latin typeface="Book Antiqua"/>
              <a:cs typeface="Book Antiqua"/>
            </a:endParaRPr>
          </a:p>
          <a:p>
            <a:pPr marL="12700" algn="ctr">
              <a:lnSpc>
                <a:spcPts val="2155"/>
              </a:lnSpc>
              <a:buSzPct val="63888"/>
              <a:tabLst>
                <a:tab pos="423545" algn="l"/>
              </a:tabLst>
            </a:pPr>
            <a:r>
              <a:rPr lang="en-US" sz="2000" b="1" dirty="0">
                <a:latin typeface="Book Antiqua"/>
                <a:cs typeface="Book Antiqua"/>
              </a:rPr>
              <a:t>Convictions:</a:t>
            </a:r>
          </a:p>
          <a:p>
            <a:pPr marL="298450" indent="-285750" algn="ctr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sz="2000" b="1" dirty="0">
                <a:latin typeface="Book Antiqua"/>
                <a:cs typeface="Book Antiqua"/>
              </a:rPr>
              <a:t> Attempt Criminal Sexual Assault on a Child</a:t>
            </a:r>
          </a:p>
          <a:p>
            <a:pPr marL="12700" algn="ctr">
              <a:lnSpc>
                <a:spcPts val="2155"/>
              </a:lnSpc>
              <a:buSzPct val="63888"/>
              <a:tabLst>
                <a:tab pos="423545" algn="l"/>
              </a:tabLst>
            </a:pPr>
            <a:endParaRPr lang="en-US" sz="2000" b="1" dirty="0">
              <a:latin typeface="Book Antiqua"/>
              <a:cs typeface="Book Antiqua"/>
            </a:endParaRPr>
          </a:p>
          <a:p>
            <a:pPr marL="298450" indent="-285750" algn="ctr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r>
              <a:rPr lang="en-US" sz="2000" b="1" dirty="0">
                <a:latin typeface="Book Antiqua"/>
                <a:cs typeface="Book Antiqua"/>
              </a:rPr>
              <a:t>Sexual Assault/Child/</a:t>
            </a:r>
            <a:r>
              <a:rPr lang="en-US" sz="2000" b="1" dirty="0" err="1">
                <a:latin typeface="Book Antiqua"/>
                <a:cs typeface="Book Antiqua"/>
              </a:rPr>
              <a:t>Pos</a:t>
            </a:r>
            <a:r>
              <a:rPr lang="en-US" sz="2000" b="1" dirty="0">
                <a:latin typeface="Book Antiqua"/>
                <a:cs typeface="Book Antiqua"/>
              </a:rPr>
              <a:t> Trust/Victim Under 15</a:t>
            </a:r>
          </a:p>
          <a:p>
            <a:pPr marL="298450" indent="-285750" algn="ctr">
              <a:lnSpc>
                <a:spcPts val="2155"/>
              </a:lnSpc>
              <a:buSzPct val="63888"/>
              <a:buFont typeface="Arial" panose="020B0604020202020204" pitchFamily="34" charset="0"/>
              <a:buChar char="•"/>
              <a:tabLst>
                <a:tab pos="423545" algn="l"/>
              </a:tabLst>
            </a:pPr>
            <a:endParaRPr lang="en-US" b="1" dirty="0">
              <a:latin typeface="Book Antiqua"/>
              <a:cs typeface="Book Antiqua"/>
            </a:endParaRPr>
          </a:p>
          <a:p>
            <a:pPr marL="12700" algn="ctr">
              <a:lnSpc>
                <a:spcPts val="2155"/>
              </a:lnSpc>
              <a:buSzPct val="63888"/>
              <a:tabLst>
                <a:tab pos="423545" algn="l"/>
              </a:tabLst>
            </a:pPr>
            <a:r>
              <a:rPr lang="en-US" b="1" dirty="0">
                <a:latin typeface="Book Antiqua"/>
                <a:cs typeface="Book Antiqua"/>
              </a:rPr>
              <a:t> </a:t>
            </a:r>
            <a:endParaRPr lang="en-US" sz="2000" b="1" dirty="0">
              <a:latin typeface="Book Antiqua"/>
              <a:cs typeface="Book Antiqua"/>
            </a:endParaRPr>
          </a:p>
          <a:p>
            <a:pPr marL="12700">
              <a:lnSpc>
                <a:spcPts val="2155"/>
              </a:lnSpc>
              <a:buSzPct val="63888"/>
              <a:tabLst>
                <a:tab pos="423545" algn="l"/>
              </a:tabLst>
            </a:pPr>
            <a:endParaRPr sz="1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buSzPct val="63888"/>
              <a:tabLst>
                <a:tab pos="423545" algn="l"/>
              </a:tabLst>
            </a:pPr>
            <a:endParaRPr sz="1800" dirty="0"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152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 Antiqua" panose="02040602050305030304" pitchFamily="18" charset="0"/>
              </a:rPr>
              <a:t>Brief History  and Change of Status</a:t>
            </a:r>
          </a:p>
          <a:p>
            <a:pPr algn="ctr"/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087F6-9581-4E91-AAA1-EC96E6B8B3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46421"/>
            <a:ext cx="2667000" cy="31651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0"/>
            <a:ext cx="7132320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7353" y="2104451"/>
            <a:ext cx="2041525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Book Antiqua"/>
                <a:cs typeface="Book Antiqua"/>
              </a:rPr>
              <a:t>Criter</a:t>
            </a:r>
            <a:r>
              <a:rPr sz="2400" u="heavy" spc="-15" dirty="0">
                <a:latin typeface="Book Antiqua"/>
                <a:cs typeface="Book Antiqua"/>
              </a:rPr>
              <a:t>i</a:t>
            </a:r>
            <a:r>
              <a:rPr sz="2400" u="heavy" spc="0" dirty="0">
                <a:latin typeface="Book Antiqua"/>
                <a:cs typeface="Book Antiqua"/>
              </a:rPr>
              <a:t>a of S</a:t>
            </a:r>
            <a:r>
              <a:rPr sz="2400" u="heavy" spc="-10" dirty="0">
                <a:latin typeface="Book Antiqua"/>
                <a:cs typeface="Book Antiqua"/>
              </a:rPr>
              <a:t>V</a:t>
            </a:r>
            <a:r>
              <a:rPr sz="2400" u="heavy" spc="0" dirty="0">
                <a:latin typeface="Book Antiqua"/>
                <a:cs typeface="Book Antiqua"/>
              </a:rPr>
              <a:t>P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5361" y="2840840"/>
            <a:ext cx="3445510" cy="1486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6370" marR="12700" indent="-154305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1: </a:t>
            </a:r>
            <a:r>
              <a:rPr sz="2400" spc="-15" dirty="0">
                <a:latin typeface="Book Antiqua"/>
                <a:cs typeface="Book Antiqua"/>
              </a:rPr>
              <a:t>Age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18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or </a:t>
            </a:r>
            <a:r>
              <a:rPr sz="2400" spc="-10" dirty="0">
                <a:latin typeface="Book Antiqua"/>
                <a:cs typeface="Book Antiqua"/>
              </a:rPr>
              <a:t>ol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on the date of the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 or under </a:t>
            </a:r>
            <a:r>
              <a:rPr sz="2400" spc="0" dirty="0">
                <a:latin typeface="Book Antiqua"/>
                <a:cs typeface="Book Antiqua"/>
              </a:rPr>
              <a:t>18 </a:t>
            </a:r>
            <a:r>
              <a:rPr sz="2400" spc="-15" dirty="0">
                <a:latin typeface="Book Antiqua"/>
                <a:cs typeface="Book Antiqua"/>
              </a:rPr>
              <a:t>and tried as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an adult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411" y="4581884"/>
            <a:ext cx="3886200" cy="1828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1125" algn="ctr">
              <a:lnSpc>
                <a:spcPct val="120100"/>
              </a:lnSpc>
            </a:pPr>
            <a:r>
              <a:rPr lang="en-US" sz="2400" dirty="0">
                <a:solidFill>
                  <a:srgbClr val="FFFF00"/>
                </a:solidFill>
                <a:latin typeface="Book Antiqua"/>
                <a:cs typeface="Book Antiqua"/>
              </a:rPr>
              <a:t>Steve J. Garcia</a:t>
            </a:r>
          </a:p>
          <a:p>
            <a:pPr marL="355600" marR="12700" indent="-34290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Book Antiqua"/>
                <a:cs typeface="Book Antiqua"/>
              </a:rPr>
              <a:t>Attempt Criminal Sexual Assault on a Child </a:t>
            </a:r>
            <a:endParaRPr lang="en-US" sz="24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355600" marR="12700" indent="-342900">
              <a:lnSpc>
                <a:spcPct val="120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Book Antiqua"/>
                <a:cs typeface="Book Antiqua"/>
              </a:rPr>
              <a:t>Sexual Assault/Child/</a:t>
            </a:r>
            <a:r>
              <a:rPr lang="en-US" dirty="0" err="1">
                <a:solidFill>
                  <a:srgbClr val="FFFF00"/>
                </a:solidFill>
                <a:latin typeface="Book Antiqua"/>
                <a:cs typeface="Book Antiqua"/>
              </a:rPr>
              <a:t>Pos</a:t>
            </a:r>
            <a:r>
              <a:rPr lang="en-US" dirty="0">
                <a:solidFill>
                  <a:srgbClr val="FFFF00"/>
                </a:solidFill>
                <a:latin typeface="Book Antiqua"/>
                <a:cs typeface="Book Antiqua"/>
              </a:rPr>
              <a:t> Trust/Victim Under 15</a:t>
            </a:r>
          </a:p>
        </p:txBody>
      </p:sp>
      <p:sp>
        <p:nvSpPr>
          <p:cNvPr id="6" name="object 6"/>
          <p:cNvSpPr/>
          <p:nvPr/>
        </p:nvSpPr>
        <p:spPr>
          <a:xfrm>
            <a:off x="368808" y="632459"/>
            <a:ext cx="1158240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8616" y="632459"/>
            <a:ext cx="7456932" cy="4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7116" y="632459"/>
            <a:ext cx="976883" cy="49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7319" y="998219"/>
            <a:ext cx="3313176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2064" y="998219"/>
            <a:ext cx="1271015" cy="499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4647" y="998219"/>
            <a:ext cx="577596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3811" y="998219"/>
            <a:ext cx="2781299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26680" y="998219"/>
            <a:ext cx="493775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5780" y="724534"/>
            <a:ext cx="7073265" cy="1028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150" marR="12700" indent="-299085">
              <a:lnSpc>
                <a:spcPct val="100000"/>
              </a:lnSpc>
              <a:tabLst>
                <a:tab pos="4248150" algn="l"/>
              </a:tabLst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97D1F9-EF49-4275-A236-E4F18902C85B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32" y="1752600"/>
            <a:ext cx="2087678" cy="2574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5945" y="930402"/>
            <a:ext cx="2162810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Book Antiqua"/>
                <a:cs typeface="Book Antiqua"/>
              </a:rPr>
              <a:t>Criteria</a:t>
            </a:r>
            <a:r>
              <a:rPr sz="2400" u="heavy" spc="-5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for SVP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30032"/>
            <a:ext cx="4328795" cy="3797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0" marR="12700">
              <a:lnSpc>
                <a:spcPts val="2160"/>
              </a:lnSpc>
            </a:pPr>
            <a:r>
              <a:rPr sz="2000" dirty="0">
                <a:latin typeface="Book Antiqua"/>
                <a:cs typeface="Book Antiqua"/>
              </a:rPr>
              <a:t>2.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T</a:t>
            </a:r>
            <a:r>
              <a:rPr sz="2000" spc="-10" dirty="0">
                <a:latin typeface="Book Antiqua"/>
                <a:cs typeface="Book Antiqua"/>
              </a:rPr>
              <a:t>h</a:t>
            </a:r>
            <a:r>
              <a:rPr sz="2000" spc="0" dirty="0">
                <a:latin typeface="Book Antiqua"/>
                <a:cs typeface="Book Antiqua"/>
              </a:rPr>
              <a:t>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crime must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have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been co</a:t>
            </a:r>
            <a:r>
              <a:rPr sz="2000" spc="-10" dirty="0">
                <a:latin typeface="Book Antiqua"/>
                <a:cs typeface="Book Antiqua"/>
              </a:rPr>
              <a:t>m</a:t>
            </a:r>
            <a:r>
              <a:rPr sz="2000" spc="0" dirty="0">
                <a:latin typeface="Book Antiqua"/>
                <a:cs typeface="Book Antiqua"/>
              </a:rPr>
              <a:t>mit</a:t>
            </a:r>
            <a:r>
              <a:rPr sz="2000" spc="-15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ed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</a:t>
            </a:r>
            <a:r>
              <a:rPr sz="2000" spc="5" dirty="0">
                <a:latin typeface="Book Antiqua"/>
                <a:cs typeface="Book Antiqua"/>
              </a:rPr>
              <a:t>f</a:t>
            </a:r>
            <a:r>
              <a:rPr sz="2000" spc="0" dirty="0">
                <a:latin typeface="Book Antiqua"/>
                <a:cs typeface="Book Antiqua"/>
              </a:rPr>
              <a:t>ter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J</a:t>
            </a:r>
            <a:r>
              <a:rPr sz="2000" spc="5" dirty="0">
                <a:latin typeface="Book Antiqua"/>
                <a:cs typeface="Book Antiqua"/>
              </a:rPr>
              <a:t>u</a:t>
            </a:r>
            <a:r>
              <a:rPr sz="2000" spc="0" dirty="0">
                <a:latin typeface="Book Antiqua"/>
                <a:cs typeface="Book Antiqua"/>
              </a:rPr>
              <a:t>ly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l</a:t>
            </a:r>
            <a:r>
              <a:rPr sz="2000" spc="5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97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and co</a:t>
            </a:r>
            <a:r>
              <a:rPr sz="2000" spc="-10" dirty="0">
                <a:latin typeface="Book Antiqua"/>
                <a:cs typeface="Book Antiqua"/>
              </a:rPr>
              <a:t>n</a:t>
            </a:r>
            <a:r>
              <a:rPr sz="2000" spc="0" dirty="0">
                <a:latin typeface="Book Antiqua"/>
                <a:cs typeface="Book Antiqua"/>
              </a:rPr>
              <a:t>vic</a:t>
            </a:r>
            <a:r>
              <a:rPr sz="2000" spc="-10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ed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on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a</a:t>
            </a:r>
            <a:r>
              <a:rPr sz="2000" spc="5" dirty="0">
                <a:latin typeface="Book Antiqua"/>
                <a:cs typeface="Book Antiqua"/>
              </a:rPr>
              <a:t>f</a:t>
            </a:r>
            <a:r>
              <a:rPr sz="2000" spc="0" dirty="0">
                <a:latin typeface="Book Antiqua"/>
                <a:cs typeface="Book Antiqua"/>
              </a:rPr>
              <a:t>ter</a:t>
            </a:r>
            <a:r>
              <a:rPr sz="2000" spc="-1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J</a:t>
            </a:r>
            <a:r>
              <a:rPr sz="2000" spc="5" dirty="0">
                <a:latin typeface="Book Antiqua"/>
                <a:cs typeface="Book Antiqua"/>
              </a:rPr>
              <a:t>u</a:t>
            </a:r>
            <a:r>
              <a:rPr sz="2000" spc="0" dirty="0">
                <a:latin typeface="Book Antiqua"/>
                <a:cs typeface="Book Antiqua"/>
              </a:rPr>
              <a:t>ly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1,</a:t>
            </a:r>
            <a:r>
              <a:rPr sz="2000" spc="-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</a:t>
            </a:r>
            <a:r>
              <a:rPr sz="2000" spc="10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9</a:t>
            </a:r>
            <a:r>
              <a:rPr sz="2000" spc="10" dirty="0">
                <a:latin typeface="Book Antiqua"/>
                <a:cs typeface="Book Antiqua"/>
              </a:rPr>
              <a:t>9</a:t>
            </a:r>
            <a:r>
              <a:rPr sz="2000" spc="0" dirty="0"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800"/>
              </a:lnSpc>
              <a:spcBef>
                <a:spcPts val="49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32434" indent="-344170">
              <a:spcBef>
                <a:spcPts val="240"/>
              </a:spcBef>
              <a:buFont typeface="Book Antiqua"/>
              <a:buAutoNum type="alphaUcPeriod"/>
              <a:tabLst>
                <a:tab pos="432434" algn="l"/>
              </a:tabLst>
            </a:pPr>
            <a:r>
              <a:rPr lang="en-US" sz="2000" i="1" dirty="0">
                <a:latin typeface="Book Antiqua"/>
                <a:cs typeface="Book Antiqua"/>
              </a:rPr>
              <a:t>Se</a:t>
            </a:r>
            <a:r>
              <a:rPr lang="en-US" sz="2000" i="1" spc="5" dirty="0">
                <a:latin typeface="Book Antiqua"/>
                <a:cs typeface="Book Antiqua"/>
              </a:rPr>
              <a:t>x</a:t>
            </a:r>
            <a:r>
              <a:rPr lang="en-US" sz="2000" i="1" dirty="0">
                <a:latin typeface="Book Antiqua"/>
                <a:cs typeface="Book Antiqua"/>
              </a:rPr>
              <a:t>ual</a:t>
            </a:r>
            <a:r>
              <a:rPr lang="en-US" sz="2000" i="1" spc="-25" dirty="0">
                <a:latin typeface="Book Antiqua"/>
                <a:cs typeface="Book Antiqua"/>
              </a:rPr>
              <a:t> </a:t>
            </a:r>
            <a:r>
              <a:rPr lang="en-US" sz="2000" i="1" dirty="0">
                <a:latin typeface="Book Antiqua"/>
                <a:cs typeface="Book Antiqua"/>
              </a:rPr>
              <a:t>Assault</a:t>
            </a:r>
            <a:endParaRPr lang="en-US" sz="2000" dirty="0">
              <a:latin typeface="Book Antiqua"/>
              <a:cs typeface="Book Antiqua"/>
            </a:endParaRPr>
          </a:p>
          <a:p>
            <a:pPr marL="432434" indent="-344170">
              <a:lnSpc>
                <a:spcPct val="100000"/>
              </a:lnSpc>
              <a:spcBef>
                <a:spcPts val="240"/>
              </a:spcBef>
              <a:buFont typeface="Book Antiqua"/>
              <a:buAutoNum type="alphaUcPeriod"/>
              <a:tabLst>
                <a:tab pos="432434" algn="l"/>
              </a:tabLst>
            </a:pPr>
            <a:r>
              <a:rPr lang="en-US" sz="2000" i="1" spc="0" dirty="0">
                <a:latin typeface="Book Antiqua"/>
                <a:cs typeface="Book Antiqua"/>
              </a:rPr>
              <a:t>Un</a:t>
            </a:r>
            <a:r>
              <a:rPr sz="2000" i="1" spc="0" dirty="0">
                <a:latin typeface="Book Antiqua"/>
                <a:cs typeface="Book Antiqua"/>
              </a:rPr>
              <a:t>lawful</a:t>
            </a:r>
            <a:r>
              <a:rPr sz="2000" i="1" spc="-2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4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C</a:t>
            </a:r>
            <a:r>
              <a:rPr sz="2000" i="1" spc="-10" dirty="0">
                <a:latin typeface="Book Antiqua"/>
                <a:cs typeface="Book Antiqua"/>
              </a:rPr>
              <a:t>o</a:t>
            </a:r>
            <a:r>
              <a:rPr sz="2000" i="1" spc="0" dirty="0">
                <a:latin typeface="Book Antiqua"/>
                <a:cs typeface="Book Antiqua"/>
              </a:rPr>
              <a:t>ntact</a:t>
            </a:r>
            <a:r>
              <a:rPr sz="2000" i="1" spc="-2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(fel</a:t>
            </a:r>
            <a:r>
              <a:rPr sz="2000" i="1" spc="-10" dirty="0">
                <a:latin typeface="Book Antiqua"/>
                <a:cs typeface="Book Antiqua"/>
              </a:rPr>
              <a:t>o</a:t>
            </a:r>
            <a:r>
              <a:rPr sz="2000" i="1" spc="0" dirty="0">
                <a:latin typeface="Book Antiqua"/>
                <a:cs typeface="Book Antiqua"/>
              </a:rPr>
              <a:t>n</a:t>
            </a:r>
            <a:r>
              <a:rPr sz="2000" i="1" spc="5" dirty="0">
                <a:latin typeface="Book Antiqua"/>
                <a:cs typeface="Book Antiqua"/>
              </a:rPr>
              <a:t>y</a:t>
            </a:r>
            <a:r>
              <a:rPr sz="2000" i="1" spc="0" dirty="0">
                <a:latin typeface="Book Antiqua"/>
                <a:cs typeface="Book Antiqua"/>
              </a:rPr>
              <a:t>)</a:t>
            </a:r>
            <a:endParaRPr sz="2000" dirty="0">
              <a:latin typeface="Book Antiqua"/>
              <a:cs typeface="Book Antiqua"/>
            </a:endParaRPr>
          </a:p>
          <a:p>
            <a:pPr marL="447675" indent="-359410">
              <a:lnSpc>
                <a:spcPct val="100000"/>
              </a:lnSpc>
              <a:spcBef>
                <a:spcPts val="240"/>
              </a:spcBef>
              <a:buFont typeface="Book Antiqua"/>
              <a:buAutoNum type="alphaUcPeriod"/>
              <a:tabLst>
                <a:tab pos="447675" algn="l"/>
              </a:tabLst>
            </a:pP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4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Assault</a:t>
            </a:r>
            <a:r>
              <a:rPr sz="2000" i="1" spc="-2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on</a:t>
            </a:r>
            <a:r>
              <a:rPr sz="2000" i="1" spc="-1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 c</a:t>
            </a:r>
            <a:r>
              <a:rPr sz="2000" i="1" spc="5" dirty="0">
                <a:latin typeface="Book Antiqua"/>
                <a:cs typeface="Book Antiqua"/>
              </a:rPr>
              <a:t>h</a:t>
            </a:r>
            <a:r>
              <a:rPr sz="2000" i="1" spc="0" dirty="0">
                <a:latin typeface="Book Antiqua"/>
                <a:cs typeface="Book Antiqua"/>
              </a:rPr>
              <a:t>i</a:t>
            </a:r>
            <a:r>
              <a:rPr sz="2000" i="1" spc="-10" dirty="0">
                <a:latin typeface="Book Antiqua"/>
                <a:cs typeface="Book Antiqua"/>
              </a:rPr>
              <a:t>l</a:t>
            </a:r>
            <a:r>
              <a:rPr sz="2000" i="1" spc="0" dirty="0">
                <a:latin typeface="Book Antiqua"/>
                <a:cs typeface="Book Antiqua"/>
              </a:rPr>
              <a:t>d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15"/>
              </a:spcBef>
              <a:buFont typeface="Book Antiqua"/>
              <a:buAutoNum type="alphaUcPeriod"/>
            </a:pPr>
            <a:endParaRPr sz="500" dirty="0"/>
          </a:p>
          <a:p>
            <a:pPr marL="88900" marR="90805">
              <a:lnSpc>
                <a:spcPts val="2160"/>
              </a:lnSpc>
              <a:buFont typeface="Book Antiqua"/>
              <a:buAutoNum type="alphaUcPeriod"/>
              <a:tabLst>
                <a:tab pos="473709" algn="l"/>
              </a:tabLst>
            </a:pPr>
            <a:r>
              <a:rPr lang="en-US" sz="2000" i="1" spc="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Se</a:t>
            </a:r>
            <a:r>
              <a:rPr sz="2000" i="1" spc="5" dirty="0">
                <a:latin typeface="Book Antiqua"/>
                <a:cs typeface="Book Antiqua"/>
              </a:rPr>
              <a:t>x</a:t>
            </a:r>
            <a:r>
              <a:rPr sz="2000" i="1" spc="0" dirty="0">
                <a:latin typeface="Book Antiqua"/>
                <a:cs typeface="Book Antiqua"/>
              </a:rPr>
              <a:t>ual</a:t>
            </a:r>
            <a:r>
              <a:rPr sz="2000" i="1" spc="-2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Assault</a:t>
            </a:r>
            <a:r>
              <a:rPr sz="2000" i="1" spc="-3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on a</a:t>
            </a:r>
            <a:r>
              <a:rPr sz="2000" i="1" spc="-10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chi</a:t>
            </a:r>
            <a:r>
              <a:rPr sz="2000" i="1" spc="-10" dirty="0">
                <a:latin typeface="Book Antiqua"/>
                <a:cs typeface="Book Antiqua"/>
              </a:rPr>
              <a:t>l</a:t>
            </a:r>
            <a:r>
              <a:rPr sz="2000" i="1" spc="0" dirty="0">
                <a:latin typeface="Book Antiqua"/>
                <a:cs typeface="Book Antiqua"/>
              </a:rPr>
              <a:t>d/Pos</a:t>
            </a:r>
            <a:r>
              <a:rPr sz="2000" i="1" spc="-10" dirty="0">
                <a:latin typeface="Book Antiqua"/>
                <a:cs typeface="Book Antiqua"/>
              </a:rPr>
              <a:t>i</a:t>
            </a:r>
            <a:r>
              <a:rPr sz="2000" i="1" spc="0" dirty="0">
                <a:latin typeface="Book Antiqua"/>
                <a:cs typeface="Book Antiqua"/>
              </a:rPr>
              <a:t>tion</a:t>
            </a:r>
            <a:r>
              <a:rPr sz="2000" i="1" spc="-45" dirty="0">
                <a:latin typeface="Book Antiqua"/>
                <a:cs typeface="Book Antiqua"/>
              </a:rPr>
              <a:t> </a:t>
            </a:r>
            <a:r>
              <a:rPr sz="2000" i="1" spc="0" dirty="0">
                <a:latin typeface="Book Antiqua"/>
                <a:cs typeface="Book Antiqua"/>
              </a:rPr>
              <a:t>of Trust</a:t>
            </a:r>
            <a:endParaRPr sz="2000" dirty="0">
              <a:latin typeface="Book Antiqua"/>
              <a:cs typeface="Book Antiqua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000" u="heavy" dirty="0">
                <a:latin typeface="Book Antiqua"/>
                <a:cs typeface="Book Antiqua"/>
              </a:rPr>
              <a:t>In</a:t>
            </a:r>
            <a:r>
              <a:rPr sz="2000" u="heavy" spc="-10" dirty="0">
                <a:latin typeface="Book Antiqua"/>
                <a:cs typeface="Book Antiqua"/>
              </a:rPr>
              <a:t>c</a:t>
            </a:r>
            <a:r>
              <a:rPr sz="2000" u="heavy" spc="0" dirty="0">
                <a:latin typeface="Book Antiqua"/>
                <a:cs typeface="Book Antiqua"/>
              </a:rPr>
              <a:t>l</a:t>
            </a:r>
            <a:r>
              <a:rPr sz="2000" u="heavy" spc="5" dirty="0">
                <a:latin typeface="Book Antiqua"/>
                <a:cs typeface="Book Antiqua"/>
              </a:rPr>
              <a:t>u</a:t>
            </a:r>
            <a:r>
              <a:rPr sz="2000" u="heavy" spc="0" dirty="0">
                <a:latin typeface="Book Antiqua"/>
                <a:cs typeface="Book Antiqua"/>
              </a:rPr>
              <a:t>des: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Book Antiqua"/>
                <a:cs typeface="Book Antiqua"/>
              </a:rPr>
              <a:t>At</a:t>
            </a:r>
            <a:r>
              <a:rPr sz="2000" spc="-15" dirty="0">
                <a:latin typeface="Book Antiqua"/>
                <a:cs typeface="Book Antiqua"/>
              </a:rPr>
              <a:t>t</a:t>
            </a:r>
            <a:r>
              <a:rPr sz="2000" spc="0" dirty="0">
                <a:latin typeface="Book Antiqua"/>
                <a:cs typeface="Book Antiqua"/>
              </a:rPr>
              <a:t>em</a:t>
            </a:r>
            <a:r>
              <a:rPr sz="2000" spc="-10" dirty="0">
                <a:latin typeface="Book Antiqua"/>
                <a:cs typeface="Book Antiqua"/>
              </a:rPr>
              <a:t>p</a:t>
            </a:r>
            <a:r>
              <a:rPr sz="2000" spc="0" dirty="0">
                <a:latin typeface="Book Antiqua"/>
                <a:cs typeface="Book Antiqua"/>
              </a:rPr>
              <a:t>t,</a:t>
            </a:r>
            <a:r>
              <a:rPr sz="2000" spc="-2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co</a:t>
            </a:r>
            <a:r>
              <a:rPr sz="2000" spc="-10" dirty="0">
                <a:latin typeface="Book Antiqua"/>
                <a:cs typeface="Book Antiqua"/>
              </a:rPr>
              <a:t>n</a:t>
            </a:r>
            <a:r>
              <a:rPr sz="2000" spc="0" dirty="0">
                <a:latin typeface="Book Antiqua"/>
                <a:cs typeface="Book Antiqua"/>
              </a:rPr>
              <a:t>spir</a:t>
            </a:r>
            <a:r>
              <a:rPr sz="2000" spc="5" dirty="0">
                <a:latin typeface="Book Antiqua"/>
                <a:cs typeface="Book Antiqua"/>
              </a:rPr>
              <a:t>a</a:t>
            </a:r>
            <a:r>
              <a:rPr sz="2000" spc="0" dirty="0">
                <a:latin typeface="Book Antiqua"/>
                <a:cs typeface="Book Antiqua"/>
              </a:rPr>
              <a:t>cy,</a:t>
            </a:r>
            <a:r>
              <a:rPr sz="2000" spc="-3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or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sol</a:t>
            </a:r>
            <a:r>
              <a:rPr sz="2000" spc="5" dirty="0">
                <a:latin typeface="Book Antiqua"/>
                <a:cs typeface="Book Antiqua"/>
              </a:rPr>
              <a:t>i</a:t>
            </a:r>
            <a:r>
              <a:rPr sz="2000" spc="0" dirty="0">
                <a:latin typeface="Book Antiqua"/>
                <a:cs typeface="Book Antiqua"/>
              </a:rPr>
              <a:t>citation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1573" y="3429000"/>
            <a:ext cx="3132964" cy="281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Steve J. Garcia</a:t>
            </a:r>
          </a:p>
          <a:p>
            <a:pPr marL="81280" algn="ctr">
              <a:lnSpc>
                <a:spcPct val="100000"/>
              </a:lnSpc>
            </a:pPr>
            <a:endParaRPr lang="en-US" sz="20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1990</a:t>
            </a:r>
          </a:p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Attempt Criminal Sexual Assault on a Child</a:t>
            </a:r>
          </a:p>
          <a:p>
            <a:pPr marL="81280" algn="ctr">
              <a:lnSpc>
                <a:spcPct val="100000"/>
              </a:lnSpc>
            </a:pPr>
            <a:endParaRPr lang="en-US" sz="20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2004</a:t>
            </a:r>
          </a:p>
          <a:p>
            <a:pPr marL="81280" algn="ctr">
              <a:lnSpc>
                <a:spcPct val="100000"/>
              </a:lnSpc>
            </a:pP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Sexual Assault/Child/</a:t>
            </a:r>
            <a:r>
              <a:rPr lang="en-US" sz="2000" dirty="0" err="1">
                <a:solidFill>
                  <a:srgbClr val="FFFF00"/>
                </a:solidFill>
                <a:latin typeface="Book Antiqua"/>
                <a:cs typeface="Book Antiqua"/>
              </a:rPr>
              <a:t>Pos</a:t>
            </a:r>
            <a:r>
              <a:rPr lang="en-US" sz="2000" dirty="0">
                <a:solidFill>
                  <a:srgbClr val="FFFF00"/>
                </a:solidFill>
                <a:latin typeface="Book Antiqua"/>
                <a:cs typeface="Book Antiqua"/>
              </a:rPr>
              <a:t> Trust/Victim Under 15</a:t>
            </a:r>
          </a:p>
          <a:p>
            <a:pPr marL="81280" algn="ctr">
              <a:lnSpc>
                <a:spcPct val="100000"/>
              </a:lnSpc>
            </a:pPr>
            <a:endParaRPr lang="en-US" sz="200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44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878205" marR="876935" algn="ctr">
              <a:lnSpc>
                <a:spcPct val="100000"/>
              </a:lnSpc>
            </a:pP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13DA4-40F4-4ABC-AF25-5080969158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1" y="533400"/>
            <a:ext cx="216280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173736"/>
            <a:ext cx="7132320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47189" y="1241297"/>
            <a:ext cx="2341245" cy="407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u="heavy" dirty="0">
                <a:latin typeface="Book Antiqua"/>
                <a:cs typeface="Book Antiqua"/>
              </a:rPr>
              <a:t>Crite</a:t>
            </a:r>
            <a:r>
              <a:rPr sz="2600" u="heavy" spc="5" dirty="0">
                <a:latin typeface="Book Antiqua"/>
                <a:cs typeface="Book Antiqua"/>
              </a:rPr>
              <a:t>r</a:t>
            </a:r>
            <a:r>
              <a:rPr sz="2600" u="heavy" spc="0" dirty="0">
                <a:latin typeface="Book Antiqua"/>
                <a:cs typeface="Book Antiqua"/>
              </a:rPr>
              <a:t>ia</a:t>
            </a:r>
            <a:r>
              <a:rPr sz="2600" u="heavy" spc="-25" dirty="0">
                <a:latin typeface="Book Antiqua"/>
                <a:cs typeface="Book Antiqua"/>
              </a:rPr>
              <a:t> </a:t>
            </a:r>
            <a:r>
              <a:rPr sz="2600" u="heavy" spc="0" dirty="0">
                <a:latin typeface="Book Antiqua"/>
                <a:cs typeface="Book Antiqua"/>
              </a:rPr>
              <a:t>f</a:t>
            </a:r>
            <a:r>
              <a:rPr sz="2600" u="heavy" spc="-10" dirty="0">
                <a:latin typeface="Book Antiqua"/>
                <a:cs typeface="Book Antiqua"/>
              </a:rPr>
              <a:t>o</a:t>
            </a:r>
            <a:r>
              <a:rPr sz="2600" u="heavy" spc="0" dirty="0">
                <a:latin typeface="Book Antiqua"/>
                <a:cs typeface="Book Antiqua"/>
              </a:rPr>
              <a:t>r SVP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770059"/>
            <a:ext cx="4417060" cy="1871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75485" marR="12700" indent="-1893570">
              <a:lnSpc>
                <a:spcPct val="107200"/>
              </a:lnSpc>
            </a:pPr>
            <a:r>
              <a:rPr sz="1800" dirty="0">
                <a:latin typeface="Book Antiqua"/>
                <a:cs typeface="Book Antiqua"/>
              </a:rPr>
              <a:t>3.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The re</a:t>
            </a:r>
            <a:r>
              <a:rPr sz="1800" spc="5" dirty="0">
                <a:latin typeface="Book Antiqua"/>
                <a:cs typeface="Book Antiqua"/>
              </a:rPr>
              <a:t>l</a:t>
            </a:r>
            <a:r>
              <a:rPr sz="1800" spc="0" dirty="0">
                <a:latin typeface="Book Antiqua"/>
                <a:cs typeface="Book Antiqua"/>
              </a:rPr>
              <a:t>ati</a:t>
            </a:r>
            <a:r>
              <a:rPr sz="1800" spc="-10" dirty="0">
                <a:latin typeface="Book Antiqua"/>
                <a:cs typeface="Book Antiqua"/>
              </a:rPr>
              <a:t>onship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5" dirty="0">
                <a:latin typeface="Book Antiqua"/>
                <a:cs typeface="Book Antiqua"/>
              </a:rPr>
              <a:t>v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ct</a:t>
            </a:r>
            <a:r>
              <a:rPr sz="1800" spc="-15" dirty="0">
                <a:latin typeface="Book Antiqua"/>
                <a:cs typeface="Book Antiqua"/>
              </a:rPr>
              <a:t>im</a:t>
            </a:r>
            <a:r>
              <a:rPr sz="1800" spc="-20" dirty="0">
                <a:latin typeface="Book Antiqua"/>
                <a:cs typeface="Book Antiqua"/>
              </a:rPr>
              <a:t> </a:t>
            </a:r>
            <a:r>
              <a:rPr sz="1800" spc="-25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ust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have</a:t>
            </a:r>
            <a:r>
              <a:rPr sz="1800" spc="-5" dirty="0">
                <a:latin typeface="Book Antiqua"/>
                <a:cs typeface="Book Antiqua"/>
              </a:rPr>
              <a:t> been:</a:t>
            </a:r>
            <a:endParaRPr sz="1000" dirty="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 dirty="0"/>
          </a:p>
          <a:p>
            <a:pPr marL="360680" indent="-348615">
              <a:lnSpc>
                <a:spcPct val="100000"/>
              </a:lnSpc>
              <a:buFont typeface="Book Antiqua"/>
              <a:buAutoNum type="alphaUcPeriod"/>
              <a:tabLst>
                <a:tab pos="360680" algn="l"/>
              </a:tabLst>
            </a:pPr>
            <a:r>
              <a:rPr sz="1800" spc="-15" dirty="0">
                <a:latin typeface="Book Antiqua"/>
                <a:cs typeface="Book Antiqua"/>
              </a:rPr>
              <a:t>A </a:t>
            </a:r>
            <a:r>
              <a:rPr sz="1800" spc="0" dirty="0">
                <a:latin typeface="Book Antiqua"/>
                <a:cs typeface="Book Antiqua"/>
              </a:rPr>
              <a:t>stra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ger</a:t>
            </a:r>
            <a:r>
              <a:rPr sz="1800" spc="10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</a:t>
            </a:r>
            <a:r>
              <a:rPr sz="1800" spc="-10" dirty="0">
                <a:latin typeface="Book Antiqua"/>
                <a:cs typeface="Book Antiqua"/>
              </a:rPr>
              <a:t> offend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r.</a:t>
            </a:r>
            <a:endParaRPr sz="1800" dirty="0">
              <a:latin typeface="Book Antiqua"/>
              <a:cs typeface="Book Antiqua"/>
            </a:endParaRPr>
          </a:p>
          <a:p>
            <a:pPr marL="322580" indent="-310515">
              <a:lnSpc>
                <a:spcPct val="100000"/>
              </a:lnSpc>
              <a:spcBef>
                <a:spcPts val="434"/>
              </a:spcBef>
              <a:buFont typeface="Book Antiqua"/>
              <a:buAutoNum type="alphaUcPeriod"/>
              <a:tabLst>
                <a:tab pos="322580" algn="l"/>
              </a:tabLst>
            </a:pP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0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offender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act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vely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a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ip</a:t>
            </a:r>
            <a:r>
              <a:rPr sz="1800" spc="-10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lated the</a:t>
            </a:r>
            <a:endParaRPr sz="1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Book Antiqua"/>
                <a:cs typeface="Book Antiqua"/>
              </a:rPr>
              <a:t>environ</a:t>
            </a:r>
            <a:r>
              <a:rPr sz="1800" spc="-25" dirty="0">
                <a:latin typeface="Book Antiqua"/>
                <a:cs typeface="Book Antiqua"/>
              </a:rPr>
              <a:t>m</a:t>
            </a:r>
            <a:r>
              <a:rPr sz="1800" spc="0" dirty="0">
                <a:latin typeface="Book Antiqua"/>
                <a:cs typeface="Book Antiqua"/>
              </a:rPr>
              <a:t>ent 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gain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a</a:t>
            </a:r>
            <a:r>
              <a:rPr sz="1800" spc="-5" dirty="0">
                <a:latin typeface="Book Antiqua"/>
                <a:cs typeface="Book Antiqua"/>
              </a:rPr>
              <a:t>c</a:t>
            </a:r>
            <a:r>
              <a:rPr sz="1800" spc="-10" dirty="0">
                <a:latin typeface="Book Antiqua"/>
                <a:cs typeface="Book Antiqua"/>
              </a:rPr>
              <a:t>c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-10" dirty="0">
                <a:latin typeface="Book Antiqua"/>
                <a:cs typeface="Book Antiqua"/>
              </a:rPr>
              <a:t>ss</a:t>
            </a:r>
            <a:r>
              <a:rPr sz="1800" spc="-2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to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the </a:t>
            </a:r>
            <a:r>
              <a:rPr sz="1800" spc="-15" dirty="0">
                <a:latin typeface="Book Antiqua"/>
                <a:cs typeface="Book Antiqua"/>
              </a:rPr>
              <a:t>v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ct</a:t>
            </a:r>
            <a:r>
              <a:rPr sz="1800" spc="-10" dirty="0">
                <a:latin typeface="Book Antiqua"/>
                <a:cs typeface="Book Antiqua"/>
              </a:rPr>
              <a:t>im.</a:t>
            </a:r>
            <a:endParaRPr sz="18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517" y="3428999"/>
            <a:ext cx="3477260" cy="1173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655" marR="12700" indent="-21590">
              <a:lnSpc>
                <a:spcPct val="100000"/>
              </a:lnSpc>
              <a:buFont typeface="Book Antiqua"/>
              <a:buAutoNum type="alphaUcPeriod" startAt="3"/>
              <a:tabLst>
                <a:tab pos="289560" algn="l"/>
              </a:tabLst>
            </a:pPr>
            <a:r>
              <a:rPr sz="1800" spc="-10" dirty="0">
                <a:latin typeface="Book Antiqua"/>
                <a:cs typeface="Book Antiqua"/>
              </a:rPr>
              <a:t>The offend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r 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nt</a:t>
            </a:r>
            <a:r>
              <a:rPr sz="1800" spc="-10" dirty="0">
                <a:latin typeface="Book Antiqua"/>
                <a:cs typeface="Book Antiqua"/>
              </a:rPr>
              <a:t>roduc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-15" dirty="0">
                <a:latin typeface="Book Antiqua"/>
                <a:cs typeface="Book Antiqua"/>
              </a:rPr>
              <a:t>d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into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t</a:t>
            </a:r>
            <a:r>
              <a:rPr sz="1800" spc="-10" dirty="0">
                <a:latin typeface="Book Antiqua"/>
                <a:cs typeface="Book Antiqua"/>
              </a:rPr>
              <a:t>h</a:t>
            </a:r>
            <a:r>
              <a:rPr sz="1800" spc="0" dirty="0">
                <a:latin typeface="Book Antiqua"/>
                <a:cs typeface="Book Antiqua"/>
              </a:rPr>
              <a:t>e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relat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-10" dirty="0">
                <a:latin typeface="Book Antiqua"/>
                <a:cs typeface="Book Antiqua"/>
              </a:rPr>
              <a:t>onship.</a:t>
            </a:r>
            <a:endParaRPr sz="1800" dirty="0">
              <a:latin typeface="Book Antiqua"/>
              <a:cs typeface="Book Antiqua"/>
            </a:endParaRPr>
          </a:p>
          <a:p>
            <a:pPr marL="304165" indent="-292100">
              <a:lnSpc>
                <a:spcPct val="100000"/>
              </a:lnSpc>
              <a:spcBef>
                <a:spcPts val="434"/>
              </a:spcBef>
              <a:buFont typeface="Book Antiqua"/>
              <a:buAutoNum type="alphaUcPeriod" startAt="3"/>
              <a:tabLst>
                <a:tab pos="304165" algn="l"/>
              </a:tabLst>
            </a:pPr>
            <a:r>
              <a:rPr sz="1800" dirty="0">
                <a:latin typeface="Book Antiqua"/>
                <a:cs typeface="Book Antiqua"/>
              </a:rPr>
              <a:t>T</a:t>
            </a:r>
            <a:r>
              <a:rPr sz="1800" spc="-15" dirty="0">
                <a:latin typeface="Book Antiqua"/>
                <a:cs typeface="Book Antiqua"/>
              </a:rPr>
              <a:t>h</a:t>
            </a:r>
            <a:r>
              <a:rPr sz="1800" spc="0" dirty="0">
                <a:latin typeface="Book Antiqua"/>
                <a:cs typeface="Book Antiqua"/>
              </a:rPr>
              <a:t>e offender</a:t>
            </a:r>
            <a:r>
              <a:rPr sz="1800" spc="-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persisted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in the</a:t>
            </a:r>
            <a:endParaRPr sz="1800" dirty="0">
              <a:latin typeface="Book Antiqua"/>
              <a:cs typeface="Book Antiqua"/>
            </a:endParaRPr>
          </a:p>
          <a:p>
            <a:pPr marL="33655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introduct</a:t>
            </a:r>
            <a:r>
              <a:rPr sz="1800" spc="5" dirty="0">
                <a:latin typeface="Book Antiqua"/>
                <a:cs typeface="Book Antiqua"/>
              </a:rPr>
              <a:t>i</a:t>
            </a:r>
            <a:r>
              <a:rPr sz="1800" spc="-10" dirty="0">
                <a:latin typeface="Book Antiqua"/>
                <a:cs typeface="Book Antiqua"/>
              </a:rPr>
              <a:t>on 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content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or</a:t>
            </a:r>
            <a:endParaRPr sz="1800" dirty="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517" y="4581329"/>
            <a:ext cx="4383405" cy="843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>
                <a:latin typeface="Book Antiqua"/>
                <a:cs typeface="Book Antiqua"/>
              </a:rPr>
              <a:t>inapp</a:t>
            </a:r>
            <a:r>
              <a:rPr sz="1800" spc="-10" dirty="0">
                <a:latin typeface="Book Antiqua"/>
                <a:cs typeface="Book Antiqua"/>
              </a:rPr>
              <a:t>r</a:t>
            </a:r>
            <a:r>
              <a:rPr sz="1800" spc="0" dirty="0">
                <a:latin typeface="Book Antiqua"/>
                <a:cs typeface="Book Antiqua"/>
              </a:rPr>
              <a:t>opriate</a:t>
            </a:r>
            <a:r>
              <a:rPr sz="1800" spc="1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behavi</a:t>
            </a:r>
            <a:r>
              <a:rPr sz="1800" spc="-10" dirty="0">
                <a:latin typeface="Book Antiqua"/>
                <a:cs typeface="Book Antiqua"/>
              </a:rPr>
              <a:t>or 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0" dirty="0">
                <a:latin typeface="Book Antiqua"/>
                <a:cs typeface="Book Antiqua"/>
              </a:rPr>
              <a:t>a </a:t>
            </a:r>
            <a:r>
              <a:rPr sz="1800" spc="-10" dirty="0">
                <a:latin typeface="Book Antiqua"/>
                <a:cs typeface="Book Antiqua"/>
              </a:rPr>
              <a:t>s</a:t>
            </a:r>
            <a:r>
              <a:rPr sz="1800" spc="-5" dirty="0">
                <a:latin typeface="Book Antiqua"/>
                <a:cs typeface="Book Antiqua"/>
              </a:rPr>
              <a:t>e</a:t>
            </a:r>
            <a:r>
              <a:rPr sz="1800" spc="0" dirty="0">
                <a:latin typeface="Book Antiqua"/>
                <a:cs typeface="Book Antiqua"/>
              </a:rPr>
              <a:t>x</a:t>
            </a:r>
            <a:r>
              <a:rPr sz="1800" spc="-15" dirty="0">
                <a:latin typeface="Book Antiqua"/>
                <a:cs typeface="Book Antiqua"/>
              </a:rPr>
              <a:t>u</a:t>
            </a:r>
            <a:r>
              <a:rPr sz="1800" spc="0" dirty="0">
                <a:latin typeface="Book Antiqua"/>
                <a:cs typeface="Book Antiqua"/>
              </a:rPr>
              <a:t>al </a:t>
            </a:r>
            <a:r>
              <a:rPr sz="1800" spc="-10" dirty="0">
                <a:latin typeface="Book Antiqua"/>
                <a:cs typeface="Book Antiqua"/>
              </a:rPr>
              <a:t>n</a:t>
            </a:r>
            <a:r>
              <a:rPr sz="1800" spc="0" dirty="0">
                <a:latin typeface="Book Antiqua"/>
                <a:cs typeface="Book Antiqua"/>
              </a:rPr>
              <a:t>atu</a:t>
            </a:r>
            <a:r>
              <a:rPr sz="1800" spc="-10" dirty="0">
                <a:latin typeface="Book Antiqua"/>
                <a:cs typeface="Book Antiqua"/>
              </a:rPr>
              <a:t>r</a:t>
            </a:r>
            <a:r>
              <a:rPr sz="1800" spc="0" dirty="0">
                <a:latin typeface="Book Antiqua"/>
                <a:cs typeface="Book Antiqua"/>
              </a:rPr>
              <a:t>e </a:t>
            </a:r>
            <a:r>
              <a:rPr sz="1800" spc="-10" dirty="0">
                <a:latin typeface="Book Antiqua"/>
                <a:cs typeface="Book Antiqua"/>
              </a:rPr>
              <a:t>desp</a:t>
            </a:r>
            <a:r>
              <a:rPr sz="1800" spc="-5" dirty="0">
                <a:latin typeface="Book Antiqua"/>
                <a:cs typeface="Book Antiqua"/>
              </a:rPr>
              <a:t>i</a:t>
            </a:r>
            <a:r>
              <a:rPr sz="1800" spc="0" dirty="0">
                <a:latin typeface="Book Antiqua"/>
                <a:cs typeface="Book Antiqua"/>
              </a:rPr>
              <a:t>te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la</a:t>
            </a:r>
            <a:r>
              <a:rPr sz="1800" spc="-5" dirty="0">
                <a:latin typeface="Book Antiqua"/>
                <a:cs typeface="Book Antiqua"/>
              </a:rPr>
              <a:t>c</a:t>
            </a:r>
            <a:r>
              <a:rPr sz="1800" spc="0" dirty="0">
                <a:latin typeface="Book Antiqua"/>
                <a:cs typeface="Book Antiqua"/>
              </a:rPr>
              <a:t>k</a:t>
            </a:r>
            <a:r>
              <a:rPr sz="1800" spc="-1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of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consent</a:t>
            </a:r>
            <a:r>
              <a:rPr sz="1800" spc="5" dirty="0">
                <a:latin typeface="Book Antiqua"/>
                <a:cs typeface="Book Antiqua"/>
              </a:rPr>
              <a:t> </a:t>
            </a:r>
            <a:r>
              <a:rPr sz="1800" spc="-10" dirty="0">
                <a:latin typeface="Book Antiqua"/>
                <a:cs typeface="Book Antiqua"/>
              </a:rPr>
              <a:t>or in the ab</a:t>
            </a:r>
            <a:r>
              <a:rPr sz="1800" spc="5" dirty="0">
                <a:latin typeface="Book Antiqua"/>
                <a:cs typeface="Book Antiqua"/>
              </a:rPr>
              <a:t>s</a:t>
            </a:r>
            <a:r>
              <a:rPr sz="1800" spc="-10" dirty="0">
                <a:latin typeface="Book Antiqua"/>
                <a:cs typeface="Book Antiqua"/>
              </a:rPr>
              <a:t>ence of</a:t>
            </a:r>
            <a:r>
              <a:rPr sz="1800" spc="-5" dirty="0">
                <a:latin typeface="Book Antiqua"/>
                <a:cs typeface="Book Antiqua"/>
              </a:rPr>
              <a:t> consent.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8A5601-0373-42AA-86FC-9EDC79244B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92642"/>
            <a:ext cx="2209800" cy="26727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4711" y="210311"/>
            <a:ext cx="7132320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8922" y="1314958"/>
            <a:ext cx="1983105" cy="35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u="heavy" spc="-10" dirty="0">
                <a:latin typeface="Book Antiqua"/>
                <a:cs typeface="Book Antiqua"/>
              </a:rPr>
              <a:t>Criteria for</a:t>
            </a:r>
            <a:r>
              <a:rPr sz="2200" u="heavy" spc="0" dirty="0">
                <a:latin typeface="Book Antiqua"/>
                <a:cs typeface="Book Antiqua"/>
              </a:rPr>
              <a:t> </a:t>
            </a:r>
            <a:r>
              <a:rPr sz="2200" u="heavy" spc="-15" dirty="0">
                <a:latin typeface="Book Antiqua"/>
                <a:cs typeface="Book Antiqua"/>
              </a:rPr>
              <a:t>SVP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019426"/>
            <a:ext cx="4739005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4130">
              <a:lnSpc>
                <a:spcPct val="70000"/>
              </a:lnSpc>
            </a:pPr>
            <a:r>
              <a:rPr sz="2200" spc="-10" dirty="0">
                <a:latin typeface="Book Antiqua"/>
                <a:cs typeface="Book Antiqua"/>
              </a:rPr>
              <a:t>4: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Positive results,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or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th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“p</a:t>
            </a:r>
            <a:r>
              <a:rPr sz="2200" spc="-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ing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 risk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as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in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5" dirty="0">
                <a:latin typeface="Book Antiqua"/>
                <a:cs typeface="Book Antiqua"/>
              </a:rPr>
              <a:t>trume</a:t>
            </a:r>
            <a:r>
              <a:rPr sz="2200" spc="-10" dirty="0">
                <a:latin typeface="Book Antiqua"/>
                <a:cs typeface="Book Antiqua"/>
              </a:rPr>
              <a:t>nt”,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-20" dirty="0">
                <a:latin typeface="Book Antiqua"/>
                <a:cs typeface="Book Antiqua"/>
              </a:rPr>
              <a:t>w</a:t>
            </a:r>
            <a:r>
              <a:rPr sz="2200" spc="-10" dirty="0">
                <a:latin typeface="Book Antiqua"/>
                <a:cs typeface="Book Antiqua"/>
              </a:rPr>
              <a:t>hich incl</a:t>
            </a:r>
            <a:r>
              <a:rPr sz="2200" spc="-25" dirty="0">
                <a:latin typeface="Book Antiqua"/>
                <a:cs typeface="Book Antiqua"/>
              </a:rPr>
              <a:t>u</a:t>
            </a:r>
            <a:r>
              <a:rPr sz="2200" spc="-15" dirty="0">
                <a:latin typeface="Book Antiqua"/>
                <a:cs typeface="Book Antiqua"/>
              </a:rPr>
              <a:t>des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689986"/>
            <a:ext cx="4211320" cy="2503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505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an a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ses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20" dirty="0">
                <a:latin typeface="Book Antiqua"/>
                <a:cs typeface="Book Antiqua"/>
              </a:rPr>
              <a:t>m</a:t>
            </a:r>
            <a:r>
              <a:rPr sz="2200" spc="-10" dirty="0">
                <a:latin typeface="Book Antiqua"/>
                <a:cs typeface="Book Antiqua"/>
              </a:rPr>
              <a:t>ent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for</a:t>
            </a:r>
            <a:r>
              <a:rPr sz="2200" spc="1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th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pres</a:t>
            </a:r>
            <a:r>
              <a:rPr sz="2200" spc="-10" dirty="0">
                <a:latin typeface="Book Antiqua"/>
                <a:cs typeface="Book Antiqua"/>
              </a:rPr>
              <a:t>e</a:t>
            </a:r>
            <a:r>
              <a:rPr sz="2200" spc="-15" dirty="0">
                <a:latin typeface="Book Antiqua"/>
                <a:cs typeface="Book Antiqua"/>
              </a:rPr>
              <a:t>nce</a:t>
            </a:r>
            <a:endParaRPr sz="2200" dirty="0">
              <a:latin typeface="Book Antiqua"/>
              <a:cs typeface="Book Antiqua"/>
            </a:endParaRPr>
          </a:p>
          <a:p>
            <a:pPr marL="393065">
              <a:lnSpc>
                <a:spcPts val="1985"/>
              </a:lnSpc>
            </a:pPr>
            <a:r>
              <a:rPr sz="2200" spc="-10" dirty="0">
                <a:latin typeface="Book Antiqua"/>
                <a:cs typeface="Book Antiqua"/>
              </a:rPr>
              <a:t>of: 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ntal</a:t>
            </a:r>
            <a:r>
              <a:rPr sz="2200" spc="-4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abnorm</a:t>
            </a:r>
            <a:r>
              <a:rPr sz="2200" spc="-10" dirty="0">
                <a:latin typeface="Book Antiqua"/>
                <a:cs typeface="Book Antiqua"/>
              </a:rPr>
              <a:t>al</a:t>
            </a:r>
            <a:r>
              <a:rPr sz="2200" spc="-20" dirty="0">
                <a:latin typeface="Book Antiqua"/>
                <a:cs typeface="Book Antiqua"/>
              </a:rPr>
              <a:t>i</a:t>
            </a:r>
            <a:r>
              <a:rPr sz="2200" spc="-10" dirty="0">
                <a:latin typeface="Book Antiqua"/>
                <a:cs typeface="Book Antiqua"/>
              </a:rPr>
              <a:t>ty;</a:t>
            </a:r>
            <a:endParaRPr sz="22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28"/>
              </a:spcBef>
            </a:pPr>
            <a:endParaRPr sz="500" dirty="0"/>
          </a:p>
          <a:p>
            <a:pPr marL="393065" marR="332740" indent="-381000">
              <a:lnSpc>
                <a:spcPct val="7000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Book Antiqua"/>
                <a:cs typeface="Book Antiqua"/>
              </a:rPr>
              <a:t>level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de</a:t>
            </a:r>
            <a:r>
              <a:rPr sz="2200" spc="-10" dirty="0">
                <a:latin typeface="Book Antiqua"/>
                <a:cs typeface="Book Antiqua"/>
              </a:rPr>
              <a:t>nial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regardin</a:t>
            </a:r>
            <a:r>
              <a:rPr sz="2200" spc="-15" dirty="0">
                <a:latin typeface="Book Antiqua"/>
                <a:cs typeface="Book Antiqua"/>
              </a:rPr>
              <a:t>g</a:t>
            </a:r>
            <a:r>
              <a:rPr sz="2200" spc="-5" dirty="0">
                <a:latin typeface="Book Antiqua"/>
                <a:cs typeface="Book Antiqua"/>
              </a:rPr>
              <a:t> t</a:t>
            </a:r>
            <a:r>
              <a:rPr sz="2200" spc="-15" dirty="0">
                <a:latin typeface="Book Antiqua"/>
                <a:cs typeface="Book Antiqua"/>
              </a:rPr>
              <a:t>he</a:t>
            </a:r>
            <a:r>
              <a:rPr sz="2200" spc="-10" dirty="0">
                <a:latin typeface="Book Antiqua"/>
                <a:cs typeface="Book Antiqua"/>
              </a:rPr>
              <a:t> offe</a:t>
            </a:r>
            <a:r>
              <a:rPr sz="2200" spc="-5" dirty="0">
                <a:latin typeface="Book Antiqua"/>
                <a:cs typeface="Book Antiqua"/>
              </a:rPr>
              <a:t>n</a:t>
            </a:r>
            <a:r>
              <a:rPr sz="2200" spc="-10" dirty="0">
                <a:latin typeface="Book Antiqua"/>
                <a:cs typeface="Book Antiqua"/>
              </a:rPr>
              <a:t>se;</a:t>
            </a:r>
            <a:endParaRPr sz="2200" dirty="0">
              <a:latin typeface="Book Antiqua"/>
              <a:cs typeface="Book Antiqua"/>
            </a:endParaRPr>
          </a:p>
          <a:p>
            <a:pPr marL="12700">
              <a:lnSpc>
                <a:spcPts val="224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Book Antiqua"/>
                <a:cs typeface="Book Antiqua"/>
              </a:rPr>
              <a:t>treat</a:t>
            </a:r>
            <a:r>
              <a:rPr sz="2200" spc="-15" dirty="0">
                <a:latin typeface="Book Antiqua"/>
                <a:cs typeface="Book Antiqua"/>
              </a:rPr>
              <a:t>me</a:t>
            </a:r>
            <a:r>
              <a:rPr sz="2200" spc="-10" dirty="0">
                <a:latin typeface="Book Antiqua"/>
                <a:cs typeface="Book Antiqua"/>
              </a:rPr>
              <a:t>nt</a:t>
            </a:r>
            <a:r>
              <a:rPr sz="2200" spc="-5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appropria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1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d</a:t>
            </a:r>
            <a:endParaRPr sz="2200" dirty="0">
              <a:latin typeface="Book Antiqua"/>
              <a:cs typeface="Book Antiqua"/>
            </a:endParaRPr>
          </a:p>
          <a:p>
            <a:pPr marL="393065">
              <a:lnSpc>
                <a:spcPts val="1985"/>
              </a:lnSpc>
            </a:pPr>
            <a:r>
              <a:rPr sz="2200" spc="-15" dirty="0">
                <a:latin typeface="Book Antiqua"/>
                <a:cs typeface="Book Antiqua"/>
              </a:rPr>
              <a:t>motivation;</a:t>
            </a:r>
            <a:endParaRPr sz="2200" dirty="0">
              <a:latin typeface="Book Antiqua"/>
              <a:cs typeface="Book Antiqua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 dirty="0"/>
          </a:p>
          <a:p>
            <a:pPr marL="393065" marR="557530" indent="-381000">
              <a:lnSpc>
                <a:spcPct val="70000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pres</a:t>
            </a:r>
            <a:r>
              <a:rPr sz="2200" spc="-10" dirty="0">
                <a:latin typeface="Book Antiqua"/>
                <a:cs typeface="Book Antiqua"/>
              </a:rPr>
              <a:t>e</a:t>
            </a:r>
            <a:r>
              <a:rPr sz="2200" spc="-15" dirty="0">
                <a:latin typeface="Book Antiqua"/>
                <a:cs typeface="Book Antiqua"/>
              </a:rPr>
              <a:t>nce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of</a:t>
            </a:r>
            <a:r>
              <a:rPr sz="2200" spc="10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se</a:t>
            </a:r>
            <a:r>
              <a:rPr sz="2200" spc="-15" dirty="0">
                <a:latin typeface="Book Antiqua"/>
                <a:cs typeface="Book Antiqua"/>
              </a:rPr>
              <a:t>x</a:t>
            </a:r>
            <a:r>
              <a:rPr sz="2200" spc="-25" dirty="0">
                <a:latin typeface="Book Antiqua"/>
                <a:cs typeface="Book Antiqua"/>
              </a:rPr>
              <a:t>u</a:t>
            </a:r>
            <a:r>
              <a:rPr sz="2200" spc="-10" dirty="0">
                <a:latin typeface="Book Antiqua"/>
                <a:cs typeface="Book Antiqua"/>
              </a:rPr>
              <a:t>al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deviant intere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t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.</a:t>
            </a:r>
            <a:endParaRPr sz="2200" dirty="0">
              <a:latin typeface="Book Antiqua"/>
              <a:cs typeface="Book Antiqua"/>
            </a:endParaRPr>
          </a:p>
          <a:p>
            <a:pPr marL="12700">
              <a:lnSpc>
                <a:spcPts val="2375"/>
              </a:lnSpc>
              <a:tabLst>
                <a:tab pos="393065" algn="l"/>
              </a:tabLst>
            </a:pPr>
            <a:r>
              <a:rPr sz="2050" spc="5" dirty="0">
                <a:latin typeface="Wingdings"/>
                <a:cs typeface="Wingdings"/>
              </a:rPr>
              <a:t></a:t>
            </a:r>
            <a:r>
              <a:rPr sz="2050" spc="5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Book Antiqua"/>
                <a:cs typeface="Book Antiqua"/>
              </a:rPr>
              <a:t>Admini</a:t>
            </a:r>
            <a:r>
              <a:rPr sz="2200" spc="-5" dirty="0">
                <a:latin typeface="Book Antiqua"/>
                <a:cs typeface="Book Antiqua"/>
              </a:rPr>
              <a:t>s</a:t>
            </a:r>
            <a:r>
              <a:rPr sz="2200" spc="-10" dirty="0">
                <a:latin typeface="Book Antiqua"/>
                <a:cs typeface="Book Antiqua"/>
              </a:rPr>
              <a:t>te</a:t>
            </a:r>
            <a:r>
              <a:rPr sz="2200" spc="-15" dirty="0">
                <a:latin typeface="Book Antiqua"/>
                <a:cs typeface="Book Antiqua"/>
              </a:rPr>
              <a:t>red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25" dirty="0">
                <a:latin typeface="Book Antiqua"/>
                <a:cs typeface="Book Antiqua"/>
              </a:rPr>
              <a:t>b</a:t>
            </a:r>
            <a:r>
              <a:rPr sz="2200" spc="-10" dirty="0">
                <a:latin typeface="Book Antiqua"/>
                <a:cs typeface="Book Antiqua"/>
              </a:rPr>
              <a:t>y: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5238750"/>
            <a:ext cx="3873500" cy="961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70000"/>
              </a:lnSpc>
              <a:buFont typeface="Wingdings 3"/>
              <a:buChar char="▪"/>
              <a:tabLst>
                <a:tab pos="354965" algn="l"/>
              </a:tabLst>
            </a:pPr>
            <a:r>
              <a:rPr sz="2200" spc="-15" dirty="0">
                <a:latin typeface="Book Antiqua"/>
                <a:cs typeface="Book Antiqua"/>
              </a:rPr>
              <a:t>Probatio</a:t>
            </a:r>
            <a:r>
              <a:rPr sz="2200" spc="-10" dirty="0">
                <a:latin typeface="Book Antiqua"/>
                <a:cs typeface="Book Antiqua"/>
              </a:rPr>
              <a:t>n</a:t>
            </a:r>
            <a:r>
              <a:rPr sz="2200" spc="-15" dirty="0">
                <a:latin typeface="Book Antiqua"/>
                <a:cs typeface="Book Antiqua"/>
              </a:rPr>
              <a:t>/parole </a:t>
            </a:r>
            <a:r>
              <a:rPr sz="2200" spc="-10" dirty="0">
                <a:latin typeface="Book Antiqua"/>
                <a:cs typeface="Book Antiqua"/>
              </a:rPr>
              <a:t>s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0" dirty="0">
                <a:latin typeface="Book Antiqua"/>
                <a:cs typeface="Book Antiqua"/>
              </a:rPr>
              <a:t>aff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-20" dirty="0">
                <a:latin typeface="Book Antiqua"/>
                <a:cs typeface="Book Antiqua"/>
              </a:rPr>
              <a:t>AND</a:t>
            </a:r>
            <a:r>
              <a:rPr sz="2200" spc="-10" dirty="0">
                <a:latin typeface="Book Antiqua"/>
                <a:cs typeface="Book Antiqua"/>
              </a:rPr>
              <a:t> a</a:t>
            </a:r>
            <a:r>
              <a:rPr sz="2200" spc="-20" dirty="0">
                <a:latin typeface="Book Antiqua"/>
                <a:cs typeface="Book Antiqua"/>
              </a:rPr>
              <a:t> </a:t>
            </a:r>
            <a:r>
              <a:rPr sz="2200" spc="-25" dirty="0">
                <a:latin typeface="Book Antiqua"/>
                <a:cs typeface="Book Antiqua"/>
              </a:rPr>
              <a:t>q</a:t>
            </a:r>
            <a:r>
              <a:rPr sz="2200" spc="-15" dirty="0">
                <a:latin typeface="Book Antiqua"/>
                <a:cs typeface="Book Antiqua"/>
              </a:rPr>
              <a:t>ual</a:t>
            </a:r>
            <a:r>
              <a:rPr sz="2200" spc="-20" dirty="0">
                <a:latin typeface="Book Antiqua"/>
                <a:cs typeface="Book Antiqua"/>
              </a:rPr>
              <a:t>i</a:t>
            </a:r>
            <a:r>
              <a:rPr sz="2200" spc="-10" dirty="0">
                <a:latin typeface="Book Antiqua"/>
                <a:cs typeface="Book Antiqua"/>
              </a:rPr>
              <a:t>fied</a:t>
            </a:r>
            <a:r>
              <a:rPr sz="2200" spc="2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treatm</a:t>
            </a:r>
            <a:r>
              <a:rPr sz="2200" spc="-10" dirty="0">
                <a:latin typeface="Book Antiqua"/>
                <a:cs typeface="Book Antiqua"/>
              </a:rPr>
              <a:t>ent evalua</a:t>
            </a:r>
            <a:r>
              <a:rPr sz="2200" spc="-5" dirty="0">
                <a:latin typeface="Book Antiqua"/>
                <a:cs typeface="Book Antiqua"/>
              </a:rPr>
              <a:t>t</a:t>
            </a:r>
            <a:r>
              <a:rPr sz="2200" spc="-10" dirty="0">
                <a:latin typeface="Book Antiqua"/>
                <a:cs typeface="Book Antiqua"/>
              </a:rPr>
              <a:t>or,</a:t>
            </a:r>
            <a:r>
              <a:rPr sz="2200" spc="-25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approved</a:t>
            </a:r>
            <a:r>
              <a:rPr sz="2200" spc="30" dirty="0">
                <a:latin typeface="Book Antiqua"/>
                <a:cs typeface="Book Antiqua"/>
              </a:rPr>
              <a:t> </a:t>
            </a:r>
            <a:r>
              <a:rPr sz="2200" spc="-15" dirty="0">
                <a:latin typeface="Book Antiqua"/>
                <a:cs typeface="Book Antiqua"/>
              </a:rPr>
              <a:t>by</a:t>
            </a:r>
            <a:r>
              <a:rPr sz="2200" spc="-5" dirty="0">
                <a:latin typeface="Book Antiqua"/>
                <a:cs typeface="Book Antiqua"/>
              </a:rPr>
              <a:t> t</a:t>
            </a:r>
            <a:r>
              <a:rPr sz="2200" spc="-15" dirty="0">
                <a:latin typeface="Book Antiqua"/>
                <a:cs typeface="Book Antiqua"/>
              </a:rPr>
              <a:t>he SOMB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420" y="2032633"/>
            <a:ext cx="2830195" cy="36868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lang="en-US" sz="2000" spc="0" dirty="0">
                <a:solidFill>
                  <a:srgbClr val="FFFF00"/>
                </a:solidFill>
                <a:latin typeface="Book Antiqua"/>
                <a:cs typeface="Book Antiqua"/>
              </a:rPr>
              <a:t>Steve J. Garcia</a:t>
            </a:r>
          </a:p>
          <a:p>
            <a:pPr marL="12700" marR="12700" indent="1270" algn="ctr">
              <a:lnSpc>
                <a:spcPct val="100000"/>
              </a:lnSpc>
            </a:pP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was eva</a:t>
            </a:r>
            <a:r>
              <a:rPr sz="2000" spc="5" dirty="0">
                <a:solidFill>
                  <a:srgbClr val="FFFF00"/>
                </a:solidFill>
                <a:latin typeface="Book Antiqua"/>
                <a:cs typeface="Book Antiqua"/>
              </a:rPr>
              <a:t>l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u</a:t>
            </a:r>
            <a:r>
              <a:rPr sz="2000" spc="5" dirty="0">
                <a:solidFill>
                  <a:srgbClr val="FFFF00"/>
                </a:solidFill>
                <a:latin typeface="Book Antiqua"/>
                <a:cs typeface="Book Antiqua"/>
              </a:rPr>
              <a:t>a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ted</a:t>
            </a:r>
            <a:r>
              <a:rPr sz="2000" spc="-2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by P</a:t>
            </a:r>
            <a:r>
              <a:rPr sz="2000" spc="5" dirty="0">
                <a:solidFill>
                  <a:srgbClr val="FFFF00"/>
                </a:solidFill>
                <a:latin typeface="Book Antiqua"/>
                <a:cs typeface="Book Antiqua"/>
              </a:rPr>
              <a:t>a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role and</a:t>
            </a:r>
            <a:r>
              <a:rPr sz="2000" spc="-20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found</a:t>
            </a:r>
            <a:r>
              <a:rPr sz="2000" spc="-3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to</a:t>
            </a:r>
            <a:r>
              <a:rPr sz="2000" spc="-10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have “positi</a:t>
            </a:r>
            <a:r>
              <a:rPr sz="2000" spc="-10" dirty="0">
                <a:solidFill>
                  <a:srgbClr val="FFFF00"/>
                </a:solidFill>
                <a:latin typeface="Book Antiqua"/>
                <a:cs typeface="Book Antiqua"/>
              </a:rPr>
              <a:t>v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e</a:t>
            </a:r>
            <a:r>
              <a:rPr sz="2000" spc="-35" dirty="0">
                <a:solidFill>
                  <a:srgbClr val="FFFF00"/>
                </a:solidFill>
                <a:latin typeface="Book Antiqua"/>
                <a:cs typeface="Book Antiqua"/>
              </a:rPr>
              <a:t> </a:t>
            </a:r>
            <a:r>
              <a:rPr sz="2000" spc="0" dirty="0">
                <a:solidFill>
                  <a:srgbClr val="FFFF00"/>
                </a:solidFill>
                <a:latin typeface="Book Antiqua"/>
                <a:cs typeface="Book Antiqua"/>
              </a:rPr>
              <a:t>results”</a:t>
            </a:r>
            <a:endParaRPr lang="en-US" sz="2000" spc="0" dirty="0">
              <a:solidFill>
                <a:srgbClr val="FFFF00"/>
              </a:solidFill>
              <a:latin typeface="Book Antiqua"/>
              <a:cs typeface="Book Antiqua"/>
            </a:endParaRPr>
          </a:p>
          <a:p>
            <a:pPr marL="12700" marR="12700" indent="1270" algn="ctr">
              <a:lnSpc>
                <a:spcPct val="100000"/>
              </a:lnSpc>
            </a:pPr>
            <a:endParaRPr lang="en-US" sz="2000" dirty="0">
              <a:solidFill>
                <a:srgbClr val="FFFF00"/>
              </a:solidFill>
              <a:latin typeface="Book Antiqua"/>
              <a:cs typeface="Book Antiqu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FD668-A289-4E2A-AC8C-F8EF886B76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29000"/>
            <a:ext cx="2057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52600" y="152400"/>
            <a:ext cx="5818630" cy="10539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3200" dirty="0"/>
              <a:t>Steve J. Garcia</a:t>
            </a:r>
          </a:p>
          <a:p>
            <a:pPr algn="ctr"/>
            <a:r>
              <a:rPr lang="en-US" sz="3200" dirty="0"/>
              <a:t>Current Legal Status:</a:t>
            </a:r>
          </a:p>
          <a:p>
            <a:pPr algn="ctr"/>
            <a:r>
              <a:rPr lang="en-US" sz="3200" dirty="0"/>
              <a:t>On Parole</a:t>
            </a:r>
          </a:p>
          <a:p>
            <a:pPr marL="12700">
              <a:lnSpc>
                <a:spcPct val="100000"/>
              </a:lnSpc>
            </a:pPr>
            <a:endParaRPr lang="en-US" sz="36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Book Antiqua"/>
                <a:cs typeface="Book Antiqua"/>
              </a:rPr>
              <a:t>Registered</a:t>
            </a:r>
            <a:r>
              <a:rPr sz="3600" spc="-20" dirty="0">
                <a:latin typeface="Book Antiqua"/>
                <a:cs typeface="Book Antiqua"/>
              </a:rPr>
              <a:t> </a:t>
            </a:r>
            <a:r>
              <a:rPr sz="3600" spc="0" dirty="0">
                <a:latin typeface="Book Antiqua"/>
                <a:cs typeface="Book Antiqua"/>
              </a:rPr>
              <a:t>Sexual Offender</a:t>
            </a:r>
            <a:endParaRPr sz="36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2984" y="2905633"/>
            <a:ext cx="6911975" cy="1193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4005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294005" algn="l"/>
              </a:tabLst>
            </a:pPr>
            <a:r>
              <a:rPr sz="2400" dirty="0">
                <a:latin typeface="Book Antiqua"/>
                <a:cs typeface="Book Antiqua"/>
              </a:rPr>
              <a:t>Must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 registered 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s a 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Wingdings 2"/>
              <a:buChar char=""/>
            </a:pPr>
            <a:endParaRPr sz="550" dirty="0"/>
          </a:p>
          <a:p>
            <a:pPr marL="294005" marR="12700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294005" algn="l"/>
              </a:tabLst>
            </a:pPr>
            <a:r>
              <a:rPr sz="2400" spc="-15" dirty="0">
                <a:latin typeface="Book Antiqua"/>
                <a:cs typeface="Book Antiqua"/>
              </a:rPr>
              <a:t>Must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reside at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residence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registered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with </a:t>
            </a:r>
            <a:r>
              <a:rPr sz="2400" spc="-10" dirty="0">
                <a:latin typeface="Book Antiqua"/>
                <a:cs typeface="Book Antiqua"/>
              </a:rPr>
              <a:t>local law</a:t>
            </a:r>
            <a:r>
              <a:rPr sz="2400" spc="-15" dirty="0">
                <a:latin typeface="Book Antiqua"/>
                <a:cs typeface="Book Antiqua"/>
              </a:rPr>
              <a:t> enforce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ent</a:t>
            </a:r>
            <a:endParaRPr sz="2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648" y="717804"/>
            <a:ext cx="8531352" cy="873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0" y="2006219"/>
            <a:ext cx="7708900" cy="3023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  <a:tab pos="1545590" algn="l"/>
              </a:tabLst>
            </a:pPr>
            <a:r>
              <a:rPr sz="2400" spc="-15" dirty="0">
                <a:latin typeface="Book Antiqua"/>
                <a:cs typeface="Book Antiqua"/>
              </a:rPr>
              <a:t>The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legislature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deter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ed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Sexually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V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olent </a:t>
            </a:r>
            <a:r>
              <a:rPr sz="2400" spc="-15" dirty="0">
                <a:latin typeface="Book Antiqua"/>
                <a:cs typeface="Book Antiqua"/>
              </a:rPr>
              <a:t>Predators </a:t>
            </a:r>
            <a:r>
              <a:rPr sz="2400" spc="0" dirty="0">
                <a:latin typeface="Book Antiqua"/>
                <a:cs typeface="Book Antiqua"/>
              </a:rPr>
              <a:t>(SVP) 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de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iti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pose </a:t>
            </a:r>
            <a:r>
              <a:rPr sz="2400" spc="0" dirty="0">
                <a:latin typeface="Book Antiqua"/>
                <a:cs typeface="Book Antiqua"/>
              </a:rPr>
              <a:t>a 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3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risk to the </a:t>
            </a:r>
            <a:r>
              <a:rPr sz="2400" spc="-15" dirty="0">
                <a:latin typeface="Book Antiqua"/>
                <a:cs typeface="Book Antiqua"/>
              </a:rPr>
              <a:t>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 at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large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therefore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mandated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t upon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heir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</a:t>
            </a:r>
            <a:r>
              <a:rPr sz="2400" spc="-15" dirty="0">
                <a:latin typeface="Book Antiqua"/>
                <a:cs typeface="Book Antiqua"/>
              </a:rPr>
              <a:t>elease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from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Department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Corrections</a:t>
            </a:r>
            <a:r>
              <a:rPr sz="2400" spc="-10" dirty="0">
                <a:latin typeface="Book Antiqua"/>
                <a:cs typeface="Book Antiqua"/>
              </a:rPr>
              <a:t> (</a:t>
            </a:r>
            <a:r>
              <a:rPr sz="2400" spc="-1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OC),	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5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st be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-10" dirty="0">
                <a:latin typeface="Book Antiqua"/>
                <a:cs typeface="Book Antiqua"/>
              </a:rPr>
              <a:t>ified.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Wingdings 2"/>
              <a:buChar char=""/>
            </a:pPr>
            <a:endParaRPr sz="550"/>
          </a:p>
          <a:p>
            <a:pPr marL="424180" marR="641350" indent="-412115" algn="just">
              <a:lnSpc>
                <a:spcPct val="100099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spc="-20" dirty="0">
                <a:latin typeface="Book Antiqua"/>
                <a:cs typeface="Book Antiqua"/>
              </a:rPr>
              <a:t>An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SVP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may</a:t>
            </a:r>
            <a:r>
              <a:rPr sz="2400" spc="5" dirty="0">
                <a:latin typeface="Book Antiqua"/>
                <a:cs typeface="Book Antiqua"/>
              </a:rPr>
              <a:t>b</a:t>
            </a:r>
            <a:r>
              <a:rPr sz="2400" spc="0" dirty="0">
                <a:latin typeface="Book Antiqua"/>
                <a:cs typeface="Book Antiqua"/>
              </a:rPr>
              <a:t>e 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more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li</a:t>
            </a:r>
            <a:r>
              <a:rPr sz="2400" spc="-10" dirty="0">
                <a:latin typeface="Book Antiqua"/>
                <a:cs typeface="Book Antiqua"/>
              </a:rPr>
              <a:t>k</a:t>
            </a:r>
            <a:r>
              <a:rPr sz="2400" spc="0" dirty="0">
                <a:latin typeface="Book Antiqua"/>
                <a:cs typeface="Book Antiqua"/>
              </a:rPr>
              <a:t>ely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arrested for a vi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le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crime with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five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years up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release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from DOC.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ts val="302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20" dirty="0">
                <a:latin typeface="Book Antiqua"/>
                <a:cs typeface="Book Antiqua"/>
              </a:rPr>
              <a:t>Must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reg</a:t>
            </a:r>
            <a:r>
              <a:rPr sz="2800" spc="-10" dirty="0">
                <a:latin typeface="Book Antiqua"/>
                <a:cs typeface="Book Antiqua"/>
              </a:rPr>
              <a:t>iste</a:t>
            </a:r>
            <a:r>
              <a:rPr sz="2800" spc="-15" dirty="0">
                <a:latin typeface="Book Antiqua"/>
                <a:cs typeface="Book Antiqua"/>
              </a:rPr>
              <a:t>r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with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Adams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County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Sheri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0" dirty="0">
                <a:latin typeface="Book Antiqua"/>
                <a:cs typeface="Book Antiqua"/>
              </a:rPr>
              <a:t>f’s </a:t>
            </a:r>
            <a:r>
              <a:rPr sz="2800" spc="-15" dirty="0">
                <a:latin typeface="Book Antiqua"/>
                <a:cs typeface="Book Antiqua"/>
              </a:rPr>
              <a:t>Off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ce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 Unit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2789809"/>
            <a:ext cx="6912609" cy="2045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4220" indent="-281940">
              <a:lnSpc>
                <a:spcPct val="100000"/>
              </a:lnSpc>
              <a:buSzPct val="79166"/>
              <a:buFont typeface="Wingdings 2"/>
              <a:buChar char=""/>
              <a:tabLst>
                <a:tab pos="744220" algn="l"/>
              </a:tabLst>
            </a:pPr>
            <a:r>
              <a:rPr sz="2400" dirty="0">
                <a:latin typeface="Book Antiqua"/>
                <a:cs typeface="Book Antiqua"/>
              </a:rPr>
              <a:t>Quarterly</a:t>
            </a:r>
          </a:p>
          <a:p>
            <a:pPr marL="744220" indent="-281940">
              <a:lnSpc>
                <a:spcPct val="100000"/>
              </a:lnSpc>
              <a:spcBef>
                <a:spcPts val="285"/>
              </a:spcBef>
              <a:buSzPct val="79166"/>
              <a:buFont typeface="Wingdings 2"/>
              <a:buChar char=""/>
              <a:tabLst>
                <a:tab pos="744220" algn="l"/>
              </a:tabLst>
            </a:pPr>
            <a:r>
              <a:rPr sz="2400" spc="-15" dirty="0">
                <a:latin typeface="Book Antiqua"/>
                <a:cs typeface="Book Antiqua"/>
              </a:rPr>
              <a:t>Lifetime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24180" marR="12700" indent="-412115">
              <a:lnSpc>
                <a:spcPts val="303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sidence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v</a:t>
            </a:r>
            <a:r>
              <a:rPr sz="2800" spc="-10" dirty="0">
                <a:latin typeface="Book Antiqua"/>
                <a:cs typeface="Book Antiqua"/>
              </a:rPr>
              <a:t>erif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ed</a:t>
            </a:r>
            <a:r>
              <a:rPr sz="2800" spc="-15" dirty="0">
                <a:latin typeface="Book Antiqua"/>
                <a:cs typeface="Book Antiqua"/>
              </a:rPr>
              <a:t> quart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rly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by </a:t>
            </a:r>
            <a:r>
              <a:rPr sz="2800" spc="-15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 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Unit</a:t>
            </a:r>
            <a:endParaRPr sz="2800" dirty="0">
              <a:latin typeface="Book Antiqua"/>
              <a:cs typeface="Book Antiqu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Steve J. Garcia</a:t>
            </a:r>
          </a:p>
          <a:p>
            <a:pPr algn="ctr"/>
            <a:r>
              <a:rPr lang="en-US" sz="3200" dirty="0">
                <a:latin typeface="Book Antiqua" panose="02040602050305030304" pitchFamily="18" charset="0"/>
              </a:rPr>
              <a:t>Current Legal Status:</a:t>
            </a:r>
          </a:p>
          <a:p>
            <a:pPr algn="ctr"/>
            <a:r>
              <a:rPr lang="en-US" sz="3200" dirty="0">
                <a:latin typeface="Book Antiqua" panose="02040602050305030304" pitchFamily="18" charset="0"/>
              </a:rPr>
              <a:t>On Parole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2788" y="283463"/>
            <a:ext cx="6035040" cy="143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340" y="2004186"/>
            <a:ext cx="8197850" cy="3268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4320" marR="1979295" indent="426084">
              <a:lnSpc>
                <a:spcPct val="100000"/>
              </a:lnSpc>
            </a:pP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SVP’s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Do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Not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Re</a:t>
            </a:r>
            <a:r>
              <a:rPr sz="2800" u="heavy" spc="-15" dirty="0">
                <a:latin typeface="Book Antiqua"/>
                <a:cs typeface="Book Antiqua"/>
              </a:rPr>
              <a:t>present</a:t>
            </a:r>
            <a:r>
              <a:rPr sz="2800" u="heavy" spc="-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All</a:t>
            </a:r>
            <a:r>
              <a:rPr sz="2800" u="heavy" spc="-25" dirty="0">
                <a:latin typeface="Book Antiqua"/>
                <a:cs typeface="Book Antiqua"/>
              </a:rPr>
              <a:t> </a:t>
            </a:r>
            <a:r>
              <a:rPr sz="2800" u="heavy" spc="-20" dirty="0">
                <a:latin typeface="Book Antiqua"/>
                <a:cs typeface="Book Antiqua"/>
              </a:rPr>
              <a:t>Dan</a:t>
            </a:r>
            <a:r>
              <a:rPr sz="2800" u="heavy" spc="-15" dirty="0">
                <a:latin typeface="Book Antiqua"/>
                <a:cs typeface="Book Antiqua"/>
              </a:rPr>
              <a:t>gerous Sex</a:t>
            </a:r>
            <a:r>
              <a:rPr sz="2800" u="heavy" spc="-10" dirty="0">
                <a:latin typeface="Book Antiqua"/>
                <a:cs typeface="Book Antiqua"/>
              </a:rPr>
              <a:t> </a:t>
            </a:r>
            <a:r>
              <a:rPr sz="2800" u="heavy" spc="-25" dirty="0">
                <a:latin typeface="Book Antiqua"/>
                <a:cs typeface="Book Antiqua"/>
              </a:rPr>
              <a:t>O</a:t>
            </a:r>
            <a:r>
              <a:rPr sz="2800" u="heavy" spc="-5" dirty="0">
                <a:latin typeface="Book Antiqua"/>
                <a:cs typeface="Book Antiqua"/>
              </a:rPr>
              <a:t>f</a:t>
            </a:r>
            <a:r>
              <a:rPr sz="2800" u="heavy" spc="-10" dirty="0">
                <a:latin typeface="Book Antiqua"/>
                <a:cs typeface="Book Antiqua"/>
              </a:rPr>
              <a:t>fe</a:t>
            </a:r>
            <a:r>
              <a:rPr sz="2800" u="heavy" spc="-15" dirty="0">
                <a:latin typeface="Book Antiqua"/>
                <a:cs typeface="Book Antiqua"/>
              </a:rPr>
              <a:t>nders,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 dirty="0"/>
          </a:p>
          <a:p>
            <a:pPr marL="12700" marR="12700" indent="10160">
              <a:lnSpc>
                <a:spcPct val="80000"/>
              </a:lnSpc>
            </a:pPr>
            <a:r>
              <a:rPr sz="2800" spc="-20" dirty="0">
                <a:latin typeface="Book Antiqua"/>
                <a:cs typeface="Book Antiqua"/>
              </a:rPr>
              <a:t>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Commu</a:t>
            </a:r>
            <a:r>
              <a:rPr sz="2800" spc="-15" dirty="0">
                <a:latin typeface="Book Antiqua"/>
                <a:cs typeface="Book Antiqua"/>
              </a:rPr>
              <a:t>nity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Noti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ication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Pro</a:t>
            </a:r>
            <a:r>
              <a:rPr sz="2800" spc="-30" dirty="0">
                <a:latin typeface="Book Antiqua"/>
                <a:cs typeface="Book Antiqua"/>
              </a:rPr>
              <a:t>c</a:t>
            </a:r>
            <a:r>
              <a:rPr sz="2800" spc="-15" dirty="0">
                <a:latin typeface="Book Antiqua"/>
                <a:cs typeface="Book Antiqua"/>
              </a:rPr>
              <a:t>ess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ex Off</a:t>
            </a:r>
            <a:r>
              <a:rPr sz="2800" spc="-5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tration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are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Not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Complete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Deterren</a:t>
            </a:r>
            <a:r>
              <a:rPr sz="2800" spc="-10" dirty="0">
                <a:latin typeface="Book Antiqua"/>
                <a:cs typeface="Book Antiqua"/>
              </a:rPr>
              <a:t>t</a:t>
            </a:r>
            <a:r>
              <a:rPr sz="2800" spc="-15" dirty="0">
                <a:latin typeface="Book Antiqua"/>
                <a:cs typeface="Book Antiqua"/>
              </a:rPr>
              <a:t> to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Sexual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Assau</a:t>
            </a:r>
            <a:r>
              <a:rPr sz="2800" spc="-5" dirty="0">
                <a:latin typeface="Book Antiqua"/>
                <a:cs typeface="Book Antiqua"/>
              </a:rPr>
              <a:t>l</a:t>
            </a:r>
            <a:r>
              <a:rPr sz="2800" spc="-10" dirty="0">
                <a:latin typeface="Book Antiqua"/>
                <a:cs typeface="Book Antiqua"/>
              </a:rPr>
              <a:t>t.</a:t>
            </a:r>
            <a:endParaRPr sz="2800" dirty="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1300" dirty="0"/>
          </a:p>
          <a:p>
            <a:pPr marL="1608455">
              <a:lnSpc>
                <a:spcPct val="100000"/>
              </a:lnSpc>
            </a:pPr>
            <a:r>
              <a:rPr sz="2800" i="1" spc="-15" dirty="0">
                <a:latin typeface="Book Antiqua"/>
                <a:cs typeface="Book Antiqua"/>
              </a:rPr>
              <a:t>Please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Refer</a:t>
            </a:r>
            <a:r>
              <a:rPr sz="2800" i="1" spc="-10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to</a:t>
            </a:r>
            <a:r>
              <a:rPr sz="2800" i="1" spc="-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your</a:t>
            </a:r>
            <a:r>
              <a:rPr sz="2800" i="1" spc="-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Safety</a:t>
            </a:r>
            <a:r>
              <a:rPr sz="2800" i="1" spc="5" dirty="0">
                <a:latin typeface="Book Antiqua"/>
                <a:cs typeface="Book Antiqua"/>
              </a:rPr>
              <a:t> </a:t>
            </a:r>
            <a:r>
              <a:rPr sz="2800" i="1" spc="-15" dirty="0">
                <a:latin typeface="Book Antiqua"/>
                <a:cs typeface="Book Antiqua"/>
              </a:rPr>
              <a:t>Tips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4167" y="365759"/>
            <a:ext cx="5774435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500" y="1924939"/>
            <a:ext cx="7459345" cy="4122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marR="12700" indent="-412115">
              <a:lnSpc>
                <a:spcPct val="100000"/>
              </a:lnSpc>
              <a:buSzPct val="64285"/>
              <a:buFont typeface="Wingdings 2"/>
              <a:buChar char=""/>
              <a:tabLst>
                <a:tab pos="424180" algn="l"/>
                <a:tab pos="3087370" algn="l"/>
              </a:tabLst>
            </a:pPr>
            <a:r>
              <a:rPr sz="2800" spc="-15" dirty="0">
                <a:latin typeface="Book Antiqua"/>
                <a:cs typeface="Book Antiqua"/>
              </a:rPr>
              <a:t>Vig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la</a:t>
            </a:r>
            <a:r>
              <a:rPr sz="2800" spc="-10" dirty="0">
                <a:latin typeface="Book Antiqua"/>
                <a:cs typeface="Book Antiqua"/>
              </a:rPr>
              <a:t>ntis</a:t>
            </a:r>
            <a:r>
              <a:rPr sz="2800" spc="-20" dirty="0">
                <a:latin typeface="Book Antiqua"/>
                <a:cs typeface="Book Antiqua"/>
              </a:rPr>
              <a:t>m</a:t>
            </a:r>
            <a:r>
              <a:rPr sz="2800" spc="-10" dirty="0">
                <a:latin typeface="Book Antiqua"/>
                <a:cs typeface="Book Antiqua"/>
              </a:rPr>
              <a:t>,</a:t>
            </a:r>
            <a:r>
              <a:rPr sz="2800" spc="-20" dirty="0">
                <a:latin typeface="Book Antiqua"/>
                <a:cs typeface="Book Antiqua"/>
              </a:rPr>
              <a:t> h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ras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25" dirty="0">
                <a:latin typeface="Book Antiqua"/>
                <a:cs typeface="Book Antiqua"/>
              </a:rPr>
              <a:t>m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nt,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ats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or</a:t>
            </a:r>
            <a:r>
              <a:rPr sz="2800" spc="-10" dirty="0">
                <a:latin typeface="Book Antiqua"/>
                <a:cs typeface="Book Antiqua"/>
              </a:rPr>
              <a:t> int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mid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tion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off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nder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count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5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-</a:t>
            </a:r>
            <a:r>
              <a:rPr sz="2800" spc="-15" dirty="0">
                <a:latin typeface="Book Antiqua"/>
                <a:cs typeface="Book Antiqua"/>
              </a:rPr>
              <a:t> pro</a:t>
            </a:r>
            <a:r>
              <a:rPr sz="2800" spc="-35" dirty="0">
                <a:latin typeface="Book Antiqua"/>
                <a:cs typeface="Book Antiqua"/>
              </a:rPr>
              <a:t>d</a:t>
            </a:r>
            <a:r>
              <a:rPr sz="2800" spc="-15" dirty="0">
                <a:latin typeface="Book Antiqua"/>
                <a:cs typeface="Book Antiqua"/>
              </a:rPr>
              <a:t>uctive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to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best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int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rests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and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sa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ety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5" dirty="0">
                <a:latin typeface="Book Antiqua"/>
                <a:cs typeface="Book Antiqua"/>
              </a:rPr>
              <a:t>o</a:t>
            </a:r>
            <a:r>
              <a:rPr sz="2800" spc="-10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 the</a:t>
            </a:r>
            <a:r>
              <a:rPr sz="2800" spc="-2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comm</a:t>
            </a:r>
            <a:r>
              <a:rPr sz="2800" spc="-15" dirty="0">
                <a:latin typeface="Book Antiqua"/>
                <a:cs typeface="Book Antiqua"/>
              </a:rPr>
              <a:t>unit</a:t>
            </a:r>
            <a:r>
              <a:rPr sz="2800" spc="-10" dirty="0">
                <a:latin typeface="Book Antiqua"/>
                <a:cs typeface="Book Antiqua"/>
              </a:rPr>
              <a:t>y.	</a:t>
            </a:r>
            <a:r>
              <a:rPr sz="2800" spc="-25" dirty="0">
                <a:latin typeface="Book Antiqua"/>
                <a:cs typeface="Book Antiqua"/>
              </a:rPr>
              <a:t>We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want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t</a:t>
            </a:r>
            <a:r>
              <a:rPr sz="2800" spc="-15" dirty="0">
                <a:latin typeface="Book Antiqua"/>
                <a:cs typeface="Book Antiqua"/>
              </a:rPr>
              <a:t>he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of</a:t>
            </a:r>
            <a:r>
              <a:rPr sz="2800" spc="-5" dirty="0">
                <a:latin typeface="Book Antiqua"/>
                <a:cs typeface="Book Antiqua"/>
              </a:rPr>
              <a:t>f</a:t>
            </a:r>
            <a:r>
              <a:rPr sz="2800" spc="-15" dirty="0">
                <a:latin typeface="Book Antiqua"/>
                <a:cs typeface="Book Antiqua"/>
              </a:rPr>
              <a:t>ender to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be: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 2"/>
              <a:buChar char=""/>
            </a:pPr>
            <a:endParaRPr sz="650"/>
          </a:p>
          <a:p>
            <a:pPr marL="781050">
              <a:lnSpc>
                <a:spcPct val="100000"/>
              </a:lnSpc>
            </a:pPr>
            <a:r>
              <a:rPr sz="2650" dirty="0">
                <a:latin typeface="Wingdings"/>
                <a:cs typeface="Wingdings"/>
              </a:rPr>
              <a:t></a:t>
            </a:r>
            <a:r>
              <a:rPr sz="265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15" dirty="0">
                <a:latin typeface="Book Antiqua"/>
                <a:cs typeface="Book Antiqua"/>
              </a:rPr>
              <a:t>gi</a:t>
            </a:r>
            <a:r>
              <a:rPr sz="2800" spc="-10" dirty="0">
                <a:latin typeface="Book Antiqua"/>
                <a:cs typeface="Book Antiqua"/>
              </a:rPr>
              <a:t>s</a:t>
            </a:r>
            <a:r>
              <a:rPr sz="2800" spc="-15" dirty="0">
                <a:latin typeface="Book Antiqua"/>
                <a:cs typeface="Book Antiqua"/>
              </a:rPr>
              <a:t>ter</a:t>
            </a:r>
            <a:r>
              <a:rPr sz="2800" spc="-10" dirty="0">
                <a:latin typeface="Book Antiqua"/>
                <a:cs typeface="Book Antiqua"/>
              </a:rPr>
              <a:t>e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3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visible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 the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comm</a:t>
            </a:r>
            <a:r>
              <a:rPr sz="2800" spc="-15" dirty="0">
                <a:latin typeface="Book Antiqua"/>
                <a:cs typeface="Book Antiqua"/>
              </a:rPr>
              <a:t>unity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781050">
              <a:lnSpc>
                <a:spcPct val="100000"/>
              </a:lnSpc>
            </a:pPr>
            <a:r>
              <a:rPr sz="2650" dirty="0">
                <a:latin typeface="Wingdings"/>
                <a:cs typeface="Wingdings"/>
              </a:rPr>
              <a:t></a:t>
            </a:r>
            <a:r>
              <a:rPr sz="265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Not</a:t>
            </a:r>
            <a:r>
              <a:rPr sz="2800" spc="-15" dirty="0">
                <a:latin typeface="Book Antiqua"/>
                <a:cs typeface="Book Antiqua"/>
              </a:rPr>
              <a:t> undergroun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endParaRPr sz="2800">
              <a:latin typeface="Book Antiqua"/>
              <a:cs typeface="Book Antiqu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424180" marR="234950" indent="-412115">
              <a:lnSpc>
                <a:spcPct val="100000"/>
              </a:lnSpc>
              <a:buSzPct val="64285"/>
              <a:buFont typeface="Wingdings 2"/>
              <a:buChar char=""/>
              <a:tabLst>
                <a:tab pos="424180" algn="l"/>
              </a:tabLst>
            </a:pPr>
            <a:r>
              <a:rPr sz="2800" spc="-15" dirty="0">
                <a:latin typeface="Book Antiqua"/>
                <a:cs typeface="Book Antiqua"/>
              </a:rPr>
              <a:t>Such activ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15" dirty="0">
                <a:latin typeface="Book Antiqua"/>
                <a:cs typeface="Book Antiqua"/>
              </a:rPr>
              <a:t>ty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spc="-10" dirty="0">
                <a:latin typeface="Book Antiqua"/>
                <a:cs typeface="Book Antiqua"/>
              </a:rPr>
              <a:t>is</a:t>
            </a:r>
            <a:r>
              <a:rPr sz="2800" spc="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criminal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35" dirty="0">
                <a:latin typeface="Book Antiqua"/>
                <a:cs typeface="Book Antiqua"/>
              </a:rPr>
              <a:t>w</a:t>
            </a:r>
            <a:r>
              <a:rPr sz="2800" spc="-10" dirty="0">
                <a:latin typeface="Book Antiqua"/>
                <a:cs typeface="Book Antiqua"/>
              </a:rPr>
              <a:t>ill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be invest</a:t>
            </a:r>
            <a:r>
              <a:rPr sz="2800" spc="-5" dirty="0">
                <a:latin typeface="Book Antiqua"/>
                <a:cs typeface="Book Antiqua"/>
              </a:rPr>
              <a:t>i</a:t>
            </a:r>
            <a:r>
              <a:rPr sz="2800" spc="-20" dirty="0">
                <a:latin typeface="Book Antiqua"/>
                <a:cs typeface="Book Antiqua"/>
              </a:rPr>
              <a:t>g</a:t>
            </a:r>
            <a:r>
              <a:rPr sz="2800" spc="-10" dirty="0">
                <a:latin typeface="Book Antiqua"/>
                <a:cs typeface="Book Antiqua"/>
              </a:rPr>
              <a:t>a</a:t>
            </a:r>
            <a:r>
              <a:rPr sz="2800" spc="-15" dirty="0">
                <a:latin typeface="Book Antiqua"/>
                <a:cs typeface="Book Antiqua"/>
              </a:rPr>
              <a:t>ted</a:t>
            </a:r>
            <a:r>
              <a:rPr sz="2800" spc="-3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an</a:t>
            </a:r>
            <a:r>
              <a:rPr sz="2800" spc="-20" dirty="0">
                <a:latin typeface="Book Antiqua"/>
                <a:cs typeface="Book Antiqua"/>
              </a:rPr>
              <a:t>d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the actor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will be</a:t>
            </a:r>
            <a:r>
              <a:rPr sz="2800" spc="15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subject</a:t>
            </a:r>
            <a:r>
              <a:rPr sz="2800" u="heavy" spc="-3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to</a:t>
            </a:r>
            <a:r>
              <a:rPr sz="2800" spc="-10" dirty="0">
                <a:latin typeface="Book Antiqua"/>
                <a:cs typeface="Book Antiqua"/>
              </a:rPr>
              <a:t> </a:t>
            </a:r>
            <a:r>
              <a:rPr sz="2800" u="heavy" spc="-15" dirty="0">
                <a:latin typeface="Book Antiqua"/>
                <a:cs typeface="Book Antiqua"/>
              </a:rPr>
              <a:t>prosecution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0763" y="333756"/>
            <a:ext cx="6300216" cy="964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630934"/>
            <a:ext cx="5744210" cy="4519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C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lo</a:t>
            </a:r>
            <a:r>
              <a:rPr sz="1800" b="1" spc="-10" dirty="0">
                <a:latin typeface="Book Antiqua"/>
                <a:cs typeface="Book Antiqua"/>
              </a:rPr>
              <a:t>rado </a:t>
            </a:r>
            <a:r>
              <a:rPr sz="1800" b="1" spc="-15" dirty="0">
                <a:latin typeface="Book Antiqua"/>
                <a:cs typeface="Book Antiqua"/>
              </a:rPr>
              <a:t>B</a:t>
            </a:r>
            <a:r>
              <a:rPr sz="1800" b="1" spc="-10" dirty="0">
                <a:latin typeface="Book Antiqua"/>
                <a:cs typeface="Book Antiqua"/>
              </a:rPr>
              <a:t>u</a:t>
            </a:r>
            <a:r>
              <a:rPr sz="1800" b="1" spc="0" dirty="0">
                <a:latin typeface="Book Antiqua"/>
                <a:cs typeface="Book Antiqua"/>
              </a:rPr>
              <a:t>reau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of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Investigati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-15" dirty="0">
                <a:latin typeface="Book Antiqua"/>
                <a:cs typeface="Book Antiqua"/>
              </a:rPr>
              <a:t>n</a:t>
            </a:r>
            <a:r>
              <a:rPr sz="1800" b="1" spc="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(CB</a:t>
            </a:r>
            <a:r>
              <a:rPr sz="1800" b="1" spc="-10" dirty="0">
                <a:latin typeface="Book Antiqua"/>
                <a:cs typeface="Book Antiqua"/>
              </a:rPr>
              <a:t>I</a:t>
            </a:r>
            <a:r>
              <a:rPr sz="1800" b="1" spc="0" dirty="0">
                <a:latin typeface="Book Antiqua"/>
                <a:cs typeface="Book Antiqua"/>
              </a:rPr>
              <a:t>)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34"/>
              </a:spcBef>
            </a:pP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htt</a:t>
            </a:r>
            <a:r>
              <a:rPr sz="1800" b="1" u="heavy" spc="-1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p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:</a:t>
            </a: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r>
              <a:rPr sz="1800" b="1" u="heavy" spc="-2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sor.</a:t>
            </a:r>
            <a:r>
              <a:rPr sz="1800" b="1" u="heavy" spc="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tate</a:t>
            </a:r>
            <a:r>
              <a:rPr sz="1800" b="1" u="heavy" spc="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.</a:t>
            </a:r>
            <a:r>
              <a:rPr sz="1800" b="1" u="heavy" spc="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co.</a:t>
            </a:r>
            <a:r>
              <a:rPr sz="1800" b="1" u="heavy" spc="-1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u</a:t>
            </a:r>
            <a:r>
              <a:rPr sz="1800" b="1" u="heavy" spc="-5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s</a:t>
            </a:r>
            <a:r>
              <a:rPr sz="1800" b="1" u="heavy" spc="-10" dirty="0">
                <a:solidFill>
                  <a:srgbClr val="FF8118"/>
                </a:solidFill>
                <a:latin typeface="Book Antiqua"/>
                <a:cs typeface="Book Antiqua"/>
                <a:hlinkClick r:id="rId3"/>
              </a:rPr>
              <a:t>/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Dru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Sjodin National</a:t>
            </a:r>
            <a:r>
              <a:rPr sz="1800" b="1" spc="5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Sex Offend</a:t>
            </a:r>
            <a:r>
              <a:rPr sz="1800" b="1" spc="0" dirty="0">
                <a:latin typeface="Book Antiqua"/>
                <a:cs typeface="Book Antiqua"/>
              </a:rPr>
              <a:t>er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-15" dirty="0">
                <a:latin typeface="Book Antiqua"/>
                <a:cs typeface="Book Antiqua"/>
              </a:rPr>
              <a:t>Pu</a:t>
            </a:r>
            <a:r>
              <a:rPr sz="1800" b="1" spc="-10" dirty="0">
                <a:latin typeface="Book Antiqua"/>
                <a:cs typeface="Book Antiqua"/>
              </a:rPr>
              <a:t>blic</a:t>
            </a:r>
            <a:r>
              <a:rPr sz="1800" b="1" spc="-15" dirty="0">
                <a:latin typeface="Book Antiqua"/>
                <a:cs typeface="Book Antiqua"/>
              </a:rPr>
              <a:t> Web</a:t>
            </a:r>
            <a:r>
              <a:rPr sz="1800" b="1" spc="-5" dirty="0">
                <a:latin typeface="Book Antiqua"/>
                <a:cs typeface="Book Antiqua"/>
              </a:rPr>
              <a:t>s</a:t>
            </a:r>
            <a:r>
              <a:rPr sz="1800" b="1" spc="0" dirty="0">
                <a:latin typeface="Book Antiqua"/>
                <a:cs typeface="Book Antiqua"/>
              </a:rPr>
              <a:t>ite: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latin typeface="Book Antiqua"/>
                <a:cs typeface="Book Antiqua"/>
                <a:hlinkClick r:id="rId4"/>
              </a:rPr>
              <a:t>http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//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www.n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pw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gov/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C</a:t>
            </a:r>
            <a:r>
              <a:rPr sz="1800" b="1" spc="-15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r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e/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C</a:t>
            </a:r>
            <a:r>
              <a:rPr sz="1800" b="1" spc="-15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nditi</a:t>
            </a:r>
            <a:r>
              <a:rPr sz="1800" b="1" spc="-10" dirty="0">
                <a:latin typeface="Book Antiqua"/>
                <a:cs typeface="Book Antiqua"/>
                <a:hlinkClick r:id="rId4"/>
              </a:rPr>
              <a:t>o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n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.a</a:t>
            </a:r>
            <a:r>
              <a:rPr sz="1800" b="1" spc="5" dirty="0">
                <a:latin typeface="Book Antiqua"/>
                <a:cs typeface="Book Antiqua"/>
                <a:hlinkClick r:id="rId4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4"/>
              </a:rPr>
              <a:t>px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85115" marR="1783714" indent="-273050">
              <a:lnSpc>
                <a:spcPct val="12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National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Sexu</a:t>
            </a:r>
            <a:r>
              <a:rPr sz="1800" b="1" spc="0" dirty="0">
                <a:latin typeface="Book Antiqua"/>
                <a:cs typeface="Book Antiqua"/>
              </a:rPr>
              <a:t>al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-15" dirty="0">
                <a:latin typeface="Book Antiqua"/>
                <a:cs typeface="Book Antiqua"/>
              </a:rPr>
              <a:t>A</a:t>
            </a:r>
            <a:r>
              <a:rPr sz="1800" b="1" spc="-5" dirty="0">
                <a:latin typeface="Book Antiqua"/>
                <a:cs typeface="Book Antiqua"/>
              </a:rPr>
              <a:t>s</a:t>
            </a:r>
            <a:r>
              <a:rPr sz="1800" b="1" spc="-10" dirty="0">
                <a:latin typeface="Book Antiqua"/>
                <a:cs typeface="Book Antiqua"/>
              </a:rPr>
              <a:t>sau</a:t>
            </a:r>
            <a:r>
              <a:rPr sz="1800" b="1" spc="0" dirty="0">
                <a:latin typeface="Book Antiqua"/>
                <a:cs typeface="Book Antiqua"/>
              </a:rPr>
              <a:t>lt H</a:t>
            </a:r>
            <a:r>
              <a:rPr sz="1800" b="1" spc="-10" dirty="0">
                <a:latin typeface="Book Antiqua"/>
                <a:cs typeface="Book Antiqua"/>
              </a:rPr>
              <a:t>otline </a:t>
            </a:r>
            <a:r>
              <a:rPr sz="1800" b="1" spc="0" dirty="0">
                <a:latin typeface="Book Antiqua"/>
                <a:cs typeface="Book Antiqua"/>
              </a:rPr>
              <a:t>at: 800-65</a:t>
            </a:r>
            <a:r>
              <a:rPr sz="1800" b="1" spc="-5" dirty="0">
                <a:latin typeface="Book Antiqua"/>
                <a:cs typeface="Book Antiqua"/>
              </a:rPr>
              <a:t>6</a:t>
            </a:r>
            <a:r>
              <a:rPr sz="1800" b="1" spc="0" dirty="0">
                <a:latin typeface="Book Antiqua"/>
                <a:cs typeface="Book Antiqua"/>
              </a:rPr>
              <a:t>-</a:t>
            </a:r>
            <a:r>
              <a:rPr sz="1800" b="1" spc="-15" dirty="0">
                <a:latin typeface="Book Antiqua"/>
                <a:cs typeface="Book Antiqua"/>
              </a:rPr>
              <a:t>HOPE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spcBef>
                <a:spcPts val="26"/>
              </a:spcBef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 marL="285115" marR="12700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National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Center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f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r</a:t>
            </a:r>
            <a:r>
              <a:rPr sz="1800" b="1" spc="1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Missin</a:t>
            </a:r>
            <a:r>
              <a:rPr sz="1800" b="1" spc="0" dirty="0">
                <a:latin typeface="Book Antiqua"/>
                <a:cs typeface="Book Antiqua"/>
              </a:rPr>
              <a:t>g</a:t>
            </a:r>
            <a:r>
              <a:rPr sz="1800" b="1" spc="-15" dirty="0">
                <a:latin typeface="Book Antiqua"/>
                <a:cs typeface="Book Antiqua"/>
              </a:rPr>
              <a:t> and </a:t>
            </a:r>
            <a:r>
              <a:rPr sz="1800" b="1" spc="-10" dirty="0">
                <a:latin typeface="Book Antiqua"/>
                <a:cs typeface="Book Antiqua"/>
              </a:rPr>
              <a:t>Exp</a:t>
            </a:r>
            <a:r>
              <a:rPr sz="1800" b="1" spc="0" dirty="0">
                <a:latin typeface="Book Antiqua"/>
                <a:cs typeface="Book Antiqua"/>
              </a:rPr>
              <a:t>loited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-10" dirty="0">
                <a:latin typeface="Book Antiqua"/>
                <a:cs typeface="Book Antiqua"/>
              </a:rPr>
              <a:t>Children 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http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/</a:t>
            </a:r>
            <a:r>
              <a:rPr sz="1800" b="1" spc="-20" dirty="0">
                <a:latin typeface="Book Antiqua"/>
                <a:cs typeface="Book Antiqua"/>
                <a:hlinkClick r:id="rId5"/>
              </a:rPr>
              <a:t>/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www</a:t>
            </a:r>
            <a:r>
              <a:rPr sz="1800" b="1" spc="5" dirty="0">
                <a:latin typeface="Book Antiqua"/>
                <a:cs typeface="Book Antiqua"/>
                <a:hlinkClick r:id="rId5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5"/>
              </a:rPr>
              <a:t>missingkids</a:t>
            </a:r>
            <a:r>
              <a:rPr sz="1800" b="1" spc="0" dirty="0">
                <a:latin typeface="Book Antiqua"/>
                <a:cs typeface="Book Antiqua"/>
                <a:hlinkClick r:id="rId5"/>
              </a:rPr>
              <a:t>.com</a:t>
            </a:r>
            <a:endParaRPr sz="18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spcBef>
                <a:spcPts val="25"/>
              </a:spcBef>
              <a:buClr>
                <a:srgbClr val="8BACAD"/>
              </a:buClr>
              <a:buFont typeface="Wingdings 2"/>
              <a:buChar char=""/>
            </a:pPr>
            <a:endParaRPr sz="1000"/>
          </a:p>
          <a:p>
            <a:pPr marL="285115" indent="-273050">
              <a:lnSpc>
                <a:spcPct val="100000"/>
              </a:lnSpc>
              <a:buClr>
                <a:srgbClr val="8BACAD"/>
              </a:buClr>
              <a:buSzPct val="94444"/>
              <a:buFont typeface="Wingdings 2"/>
              <a:buChar char=""/>
              <a:tabLst>
                <a:tab pos="285115" algn="l"/>
              </a:tabLst>
            </a:pPr>
            <a:r>
              <a:rPr sz="1800" b="1" dirty="0">
                <a:latin typeface="Book Antiqua"/>
                <a:cs typeface="Book Antiqua"/>
              </a:rPr>
              <a:t>The</a:t>
            </a:r>
            <a:r>
              <a:rPr sz="1800" b="1" spc="-2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C</a:t>
            </a:r>
            <a:r>
              <a:rPr sz="1800" b="1" spc="-10" dirty="0">
                <a:latin typeface="Book Antiqua"/>
                <a:cs typeface="Book Antiqua"/>
              </a:rPr>
              <a:t>e</a:t>
            </a:r>
            <a:r>
              <a:rPr sz="1800" b="1" spc="0" dirty="0">
                <a:latin typeface="Book Antiqua"/>
                <a:cs typeface="Book Antiqua"/>
              </a:rPr>
              <a:t>nter f</a:t>
            </a:r>
            <a:r>
              <a:rPr sz="1800" b="1" spc="-10" dirty="0">
                <a:latin typeface="Book Antiqua"/>
                <a:cs typeface="Book Antiqua"/>
              </a:rPr>
              <a:t>o</a:t>
            </a:r>
            <a:r>
              <a:rPr sz="1800" b="1" spc="0" dirty="0">
                <a:latin typeface="Book Antiqua"/>
                <a:cs typeface="Book Antiqua"/>
              </a:rPr>
              <a:t>r</a:t>
            </a:r>
            <a:r>
              <a:rPr sz="1800" b="1" spc="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Sex</a:t>
            </a:r>
            <a:r>
              <a:rPr sz="1800" b="1" spc="-5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O</a:t>
            </a:r>
            <a:r>
              <a:rPr sz="1800" b="1" spc="-10" dirty="0">
                <a:latin typeface="Book Antiqua"/>
                <a:cs typeface="Book Antiqua"/>
              </a:rPr>
              <a:t>f</a:t>
            </a:r>
            <a:r>
              <a:rPr sz="1800" b="1" spc="0" dirty="0">
                <a:latin typeface="Book Antiqua"/>
                <a:cs typeface="Book Antiqua"/>
              </a:rPr>
              <a:t>f</a:t>
            </a:r>
            <a:r>
              <a:rPr sz="1800" b="1" spc="-10" dirty="0">
                <a:latin typeface="Book Antiqua"/>
                <a:cs typeface="Book Antiqua"/>
              </a:rPr>
              <a:t>e</a:t>
            </a:r>
            <a:r>
              <a:rPr sz="1800" b="1" spc="0" dirty="0">
                <a:latin typeface="Book Antiqua"/>
                <a:cs typeface="Book Antiqua"/>
              </a:rPr>
              <a:t>nder</a:t>
            </a:r>
            <a:r>
              <a:rPr sz="1800" b="1" spc="-10" dirty="0">
                <a:latin typeface="Book Antiqua"/>
                <a:cs typeface="Book Antiqua"/>
              </a:rPr>
              <a:t> </a:t>
            </a:r>
            <a:r>
              <a:rPr sz="1800" b="1" spc="0" dirty="0">
                <a:latin typeface="Book Antiqua"/>
                <a:cs typeface="Book Antiqua"/>
              </a:rPr>
              <a:t>Manage</a:t>
            </a:r>
            <a:r>
              <a:rPr sz="1800" b="1" spc="-15" dirty="0">
                <a:latin typeface="Book Antiqua"/>
                <a:cs typeface="Book Antiqua"/>
              </a:rPr>
              <a:t>m</a:t>
            </a:r>
            <a:r>
              <a:rPr sz="1800" b="1" spc="0" dirty="0">
                <a:latin typeface="Book Antiqua"/>
                <a:cs typeface="Book Antiqua"/>
              </a:rPr>
              <a:t>ent </a:t>
            </a:r>
            <a:r>
              <a:rPr sz="1800" b="1" spc="-10" dirty="0">
                <a:latin typeface="Book Antiqua"/>
                <a:cs typeface="Book Antiqua"/>
              </a:rPr>
              <a:t>w</a:t>
            </a:r>
            <a:r>
              <a:rPr sz="1800" b="1" spc="0" dirty="0">
                <a:latin typeface="Book Antiqua"/>
                <a:cs typeface="Book Antiqua"/>
              </a:rPr>
              <a:t>ebsite:</a:t>
            </a:r>
            <a:endParaRPr sz="1800">
              <a:latin typeface="Book Antiqua"/>
              <a:cs typeface="Book Antiqua"/>
            </a:endParaRPr>
          </a:p>
          <a:p>
            <a:pPr marL="285115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latin typeface="Book Antiqua"/>
                <a:cs typeface="Book Antiqua"/>
                <a:hlinkClick r:id="rId6"/>
              </a:rPr>
              <a:t>http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: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/</a:t>
            </a:r>
            <a:r>
              <a:rPr sz="1800" b="1" spc="-20" dirty="0">
                <a:latin typeface="Book Antiqua"/>
                <a:cs typeface="Book Antiqua"/>
                <a:hlinkClick r:id="rId6"/>
              </a:rPr>
              <a:t>/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www</a:t>
            </a:r>
            <a:r>
              <a:rPr sz="1800" b="1" spc="5" dirty="0">
                <a:latin typeface="Book Antiqua"/>
                <a:cs typeface="Book Antiqua"/>
                <a:hlinkClick r:id="rId6"/>
              </a:rPr>
              <a:t>.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c</a:t>
            </a:r>
            <a:r>
              <a:rPr sz="1800" b="1" spc="-5" dirty="0">
                <a:latin typeface="Book Antiqua"/>
                <a:cs typeface="Book Antiqua"/>
                <a:hlinkClick r:id="rId6"/>
              </a:rPr>
              <a:t>s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o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m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.o</a:t>
            </a:r>
            <a:r>
              <a:rPr sz="1800" b="1" spc="-10" dirty="0">
                <a:latin typeface="Book Antiqua"/>
                <a:cs typeface="Book Antiqua"/>
                <a:hlinkClick r:id="rId6"/>
              </a:rPr>
              <a:t>r</a:t>
            </a:r>
            <a:r>
              <a:rPr sz="1800" b="1" spc="0" dirty="0">
                <a:latin typeface="Book Antiqua"/>
                <a:cs typeface="Book Antiqua"/>
                <a:hlinkClick r:id="rId6"/>
              </a:rPr>
              <a:t>g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994" y="2242439"/>
            <a:ext cx="5025390" cy="577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u="heavy" spc="-30" dirty="0">
                <a:latin typeface="Book Antiqua"/>
                <a:cs typeface="Book Antiqua"/>
              </a:rPr>
              <a:t>C</a:t>
            </a:r>
            <a:r>
              <a:rPr sz="3600" u="heavy" spc="-15" dirty="0">
                <a:latin typeface="Book Antiqua"/>
                <a:cs typeface="Book Antiqua"/>
              </a:rPr>
              <a:t>o</a:t>
            </a:r>
            <a:r>
              <a:rPr sz="3600" u="heavy" spc="-35" dirty="0">
                <a:latin typeface="Book Antiqua"/>
                <a:cs typeface="Book Antiqua"/>
              </a:rPr>
              <a:t>mm</a:t>
            </a:r>
            <a:r>
              <a:rPr sz="3600" u="heavy" spc="-20" dirty="0">
                <a:latin typeface="Book Antiqua"/>
                <a:cs typeface="Book Antiqua"/>
              </a:rPr>
              <a:t>u</a:t>
            </a:r>
            <a:r>
              <a:rPr sz="3600" u="heavy" spc="0" dirty="0">
                <a:latin typeface="Book Antiqua"/>
                <a:cs typeface="Book Antiqua"/>
              </a:rPr>
              <a:t>nity</a:t>
            </a:r>
            <a:r>
              <a:rPr sz="3600" u="heavy" spc="-20" dirty="0">
                <a:latin typeface="Book Antiqua"/>
                <a:cs typeface="Book Antiqua"/>
              </a:rPr>
              <a:t> </a:t>
            </a:r>
            <a:r>
              <a:rPr sz="3600" u="heavy" spc="0" dirty="0">
                <a:latin typeface="Book Antiqua"/>
                <a:cs typeface="Book Antiqua"/>
              </a:rPr>
              <a:t>Notification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994" y="3449701"/>
            <a:ext cx="5664835" cy="107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>
                <a:latin typeface="Book Antiqua"/>
                <a:cs typeface="Book Antiqua"/>
              </a:rPr>
              <a:t>Info</a:t>
            </a:r>
            <a:r>
              <a:rPr sz="3600" spc="-25" dirty="0">
                <a:latin typeface="Book Antiqua"/>
                <a:cs typeface="Book Antiqua"/>
              </a:rPr>
              <a:t>rm</a:t>
            </a:r>
            <a:r>
              <a:rPr sz="3600" spc="-10" dirty="0">
                <a:latin typeface="Book Antiqua"/>
                <a:cs typeface="Book Antiqua"/>
              </a:rPr>
              <a:t>e</a:t>
            </a:r>
            <a:r>
              <a:rPr sz="3600" spc="-25" dirty="0">
                <a:latin typeface="Book Antiqua"/>
                <a:cs typeface="Book Antiqua"/>
              </a:rPr>
              <a:t>d </a:t>
            </a:r>
            <a:r>
              <a:rPr sz="3600" spc="-30" dirty="0">
                <a:latin typeface="Book Antiqua"/>
                <a:cs typeface="Book Antiqua"/>
              </a:rPr>
              <a:t>C</a:t>
            </a:r>
            <a:r>
              <a:rPr sz="3600" spc="-15" dirty="0">
                <a:latin typeface="Book Antiqua"/>
                <a:cs typeface="Book Antiqua"/>
              </a:rPr>
              <a:t>o</a:t>
            </a:r>
            <a:r>
              <a:rPr sz="3600" spc="-35" dirty="0">
                <a:latin typeface="Book Antiqua"/>
                <a:cs typeface="Book Antiqua"/>
              </a:rPr>
              <a:t>mm</a:t>
            </a:r>
            <a:r>
              <a:rPr sz="3600" spc="-20" dirty="0">
                <a:latin typeface="Book Antiqua"/>
                <a:cs typeface="Book Antiqua"/>
              </a:rPr>
              <a:t>u</a:t>
            </a:r>
            <a:r>
              <a:rPr sz="3600" spc="0" dirty="0">
                <a:latin typeface="Book Antiqua"/>
                <a:cs typeface="Book Antiqua"/>
              </a:rPr>
              <a:t>nities</a:t>
            </a:r>
            <a:r>
              <a:rPr sz="3600" spc="-5" dirty="0">
                <a:latin typeface="Book Antiqua"/>
                <a:cs typeface="Book Antiqua"/>
              </a:rPr>
              <a:t> </a:t>
            </a:r>
            <a:r>
              <a:rPr sz="3600" spc="-45" dirty="0">
                <a:latin typeface="Book Antiqua"/>
                <a:cs typeface="Book Antiqua"/>
              </a:rPr>
              <a:t>A</a:t>
            </a:r>
            <a:r>
              <a:rPr sz="3600" spc="0" dirty="0">
                <a:latin typeface="Book Antiqua"/>
                <a:cs typeface="Book Antiqua"/>
              </a:rPr>
              <a:t>re</a:t>
            </a:r>
            <a:endParaRPr sz="3600">
              <a:latin typeface="Book Antiqua"/>
              <a:cs typeface="Book Antiqua"/>
            </a:endParaRPr>
          </a:p>
          <a:p>
            <a:pPr marL="12700">
              <a:lnSpc>
                <a:spcPts val="3890"/>
              </a:lnSpc>
            </a:pPr>
            <a:r>
              <a:rPr sz="3600" dirty="0">
                <a:latin typeface="Book Antiqua"/>
                <a:cs typeface="Book Antiqua"/>
              </a:rPr>
              <a:t>Safer</a:t>
            </a:r>
            <a:r>
              <a:rPr sz="3600" spc="-15" dirty="0">
                <a:latin typeface="Book Antiqua"/>
                <a:cs typeface="Book Antiqua"/>
              </a:rPr>
              <a:t> </a:t>
            </a:r>
            <a:r>
              <a:rPr sz="3600" spc="0" dirty="0">
                <a:latin typeface="Book Antiqua"/>
                <a:cs typeface="Book Antiqua"/>
              </a:rPr>
              <a:t>Comm</a:t>
            </a:r>
            <a:r>
              <a:rPr sz="3600" spc="10" dirty="0">
                <a:latin typeface="Book Antiqua"/>
                <a:cs typeface="Book Antiqua"/>
              </a:rPr>
              <a:t>u</a:t>
            </a:r>
            <a:r>
              <a:rPr sz="3600" spc="0" dirty="0">
                <a:latin typeface="Book Antiqua"/>
                <a:cs typeface="Book Antiqua"/>
              </a:rPr>
              <a:t>nities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7284" y="5207761"/>
            <a:ext cx="1650364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Book Antiqua"/>
                <a:cs typeface="Book Antiqua"/>
              </a:rPr>
              <a:t>(</a:t>
            </a:r>
            <a:r>
              <a:rPr sz="2000" spc="5" dirty="0">
                <a:latin typeface="Book Antiqua"/>
                <a:cs typeface="Book Antiqua"/>
              </a:rPr>
              <a:t>S</a:t>
            </a:r>
            <a:r>
              <a:rPr sz="2000" spc="0" dirty="0">
                <a:latin typeface="Book Antiqua"/>
                <a:cs typeface="Book Antiqua"/>
              </a:rPr>
              <a:t>OMB</a:t>
            </a:r>
            <a:r>
              <a:rPr sz="2000" spc="-35" dirty="0">
                <a:latin typeface="Book Antiqua"/>
                <a:cs typeface="Book Antiqua"/>
              </a:rPr>
              <a:t> </a:t>
            </a:r>
            <a:r>
              <a:rPr sz="2000" spc="0" dirty="0">
                <a:latin typeface="Book Antiqua"/>
                <a:cs typeface="Book Antiqua"/>
              </a:rPr>
              <a:t>1</a:t>
            </a:r>
            <a:r>
              <a:rPr sz="2000" spc="10" dirty="0">
                <a:latin typeface="Book Antiqua"/>
                <a:cs typeface="Book Antiqua"/>
              </a:rPr>
              <a:t>2</a:t>
            </a:r>
            <a:r>
              <a:rPr sz="2000" spc="0" dirty="0">
                <a:latin typeface="Book Antiqua"/>
                <a:cs typeface="Book Antiqua"/>
              </a:rPr>
              <a:t>/0</a:t>
            </a:r>
            <a:r>
              <a:rPr sz="2000" spc="5" dirty="0">
                <a:latin typeface="Book Antiqua"/>
                <a:cs typeface="Book Antiqua"/>
              </a:rPr>
              <a:t>6</a:t>
            </a:r>
            <a:r>
              <a:rPr sz="2000" spc="0" dirty="0">
                <a:latin typeface="Book Antiqua"/>
                <a:cs typeface="Book Antiqua"/>
              </a:rPr>
              <a:t>)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555" y="0"/>
            <a:ext cx="5038344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1866010"/>
            <a:ext cx="8129270" cy="177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412115">
              <a:lnSpc>
                <a:spcPct val="100000"/>
              </a:lnSpc>
              <a:buSzPct val="64583"/>
              <a:buFont typeface="Wingdings 2"/>
              <a:buChar char=""/>
              <a:tabLst>
                <a:tab pos="424180" algn="l"/>
              </a:tabLst>
            </a:pPr>
            <a:r>
              <a:rPr sz="2400" dirty="0">
                <a:latin typeface="Book Antiqua"/>
                <a:cs typeface="Book Antiqua"/>
              </a:rPr>
              <a:t>Nat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 Off</a:t>
            </a:r>
            <a:r>
              <a:rPr sz="2400" spc="-15" dirty="0">
                <a:latin typeface="Book Antiqua"/>
                <a:cs typeface="Book Antiqua"/>
              </a:rPr>
              <a:t>ender Leg</a:t>
            </a:r>
            <a:r>
              <a:rPr sz="2400" spc="-10" dirty="0">
                <a:latin typeface="Book Antiqua"/>
                <a:cs typeface="Book Antiqua"/>
              </a:rPr>
              <a:t>islati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689610">
              <a:lnSpc>
                <a:spcPct val="100000"/>
              </a:lnSpc>
            </a:pPr>
            <a:r>
              <a:rPr sz="2400" spc="-10" dirty="0">
                <a:latin typeface="Book Antiqua"/>
                <a:cs typeface="Book Antiqua"/>
              </a:rPr>
              <a:t>Jac</a:t>
            </a:r>
            <a:r>
              <a:rPr sz="2400" spc="0" dirty="0">
                <a:latin typeface="Book Antiqua"/>
                <a:cs typeface="Book Antiqua"/>
              </a:rPr>
              <a:t>ob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Wetterli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1994</a:t>
            </a:r>
            <a:endParaRPr sz="2400">
              <a:latin typeface="Book Antiqua"/>
              <a:cs typeface="Book Antiqua"/>
            </a:endParaRPr>
          </a:p>
          <a:p>
            <a:pPr marL="689610">
              <a:lnSpc>
                <a:spcPts val="2875"/>
              </a:lnSpc>
            </a:pPr>
            <a:r>
              <a:rPr sz="2400" dirty="0">
                <a:latin typeface="Book Antiqua"/>
                <a:cs typeface="Book Antiqua"/>
              </a:rPr>
              <a:t>Requires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states 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imp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ement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 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 a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crimes</a:t>
            </a:r>
            <a:endParaRPr sz="2400">
              <a:latin typeface="Book Antiqua"/>
              <a:cs typeface="Book Antiqua"/>
            </a:endParaRPr>
          </a:p>
          <a:p>
            <a:pPr marL="744220">
              <a:lnSpc>
                <a:spcPts val="2310"/>
              </a:lnSpc>
            </a:pPr>
            <a:r>
              <a:rPr sz="2400" dirty="0">
                <a:latin typeface="Book Antiqua"/>
                <a:cs typeface="Book Antiqua"/>
              </a:rPr>
              <a:t>agai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st </a:t>
            </a:r>
            <a:r>
              <a:rPr sz="2400" spc="-10" dirty="0">
                <a:latin typeface="Book Antiqua"/>
                <a:cs typeface="Book Antiqua"/>
              </a:rPr>
              <a:t>chil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0" dirty="0">
                <a:latin typeface="Book Antiqua"/>
                <a:cs typeface="Book Antiqua"/>
              </a:rPr>
              <a:t>ren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registry.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3810" y="3987672"/>
            <a:ext cx="5508625" cy="1047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Mega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’s Law 1996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 marL="67310" marR="12700" indent="-55244">
              <a:lnSpc>
                <a:spcPct val="80000"/>
              </a:lnSpc>
            </a:pPr>
            <a:r>
              <a:rPr sz="2400" spc="-15" dirty="0">
                <a:latin typeface="Book Antiqua"/>
                <a:cs typeface="Book Antiqua"/>
              </a:rPr>
              <a:t>Requires sta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es to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estab</a:t>
            </a:r>
            <a:r>
              <a:rPr sz="2400" spc="-10" dirty="0">
                <a:latin typeface="Book Antiqua"/>
                <a:cs typeface="Book Antiqua"/>
              </a:rPr>
              <a:t>lish </a:t>
            </a:r>
            <a:r>
              <a:rPr sz="2400" spc="0" dirty="0">
                <a:latin typeface="Book Antiqua"/>
                <a:cs typeface="Book Antiqua"/>
              </a:rPr>
              <a:t>a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 </a:t>
            </a:r>
            <a:r>
              <a:rPr sz="2400" spc="-15" dirty="0">
                <a:latin typeface="Book Antiqua"/>
                <a:cs typeface="Book Antiqua"/>
              </a:rPr>
              <a:t>syste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7285" y="4353814"/>
            <a:ext cx="1565275" cy="389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tificati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8798" y="3108"/>
            <a:ext cx="1346630" cy="335067"/>
          </a:xfrm>
          <a:custGeom>
            <a:avLst/>
            <a:gdLst/>
            <a:ahLst/>
            <a:cxnLst/>
            <a:rect l="l" t="t" r="r" b="b"/>
            <a:pathLst>
              <a:path w="1346630" h="335067">
                <a:moveTo>
                  <a:pt x="734350" y="0"/>
                </a:moveTo>
                <a:lnTo>
                  <a:pt x="634551" y="0"/>
                </a:lnTo>
                <a:lnTo>
                  <a:pt x="0" y="196854"/>
                </a:lnTo>
                <a:lnTo>
                  <a:pt x="0" y="335067"/>
                </a:lnTo>
                <a:lnTo>
                  <a:pt x="1346630" y="335067"/>
                </a:lnTo>
                <a:lnTo>
                  <a:pt x="1346630" y="216725"/>
                </a:lnTo>
                <a:lnTo>
                  <a:pt x="734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4470" y="97341"/>
            <a:ext cx="90229" cy="15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8425" y="89184"/>
            <a:ext cx="102329" cy="1728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7701" y="298345"/>
            <a:ext cx="664384" cy="2126606"/>
          </a:xfrm>
          <a:custGeom>
            <a:avLst/>
            <a:gdLst/>
            <a:ahLst/>
            <a:cxnLst/>
            <a:rect l="l" t="t" r="r" b="b"/>
            <a:pathLst>
              <a:path w="664384" h="2126606">
                <a:moveTo>
                  <a:pt x="332496" y="0"/>
                </a:moveTo>
                <a:lnTo>
                  <a:pt x="210445" y="964313"/>
                </a:lnTo>
                <a:lnTo>
                  <a:pt x="210445" y="1811433"/>
                </a:lnTo>
                <a:lnTo>
                  <a:pt x="132846" y="1811433"/>
                </a:lnTo>
                <a:lnTo>
                  <a:pt x="0" y="1949673"/>
                </a:lnTo>
                <a:lnTo>
                  <a:pt x="0" y="2126606"/>
                </a:lnTo>
                <a:lnTo>
                  <a:pt x="664384" y="2126606"/>
                </a:lnTo>
                <a:lnTo>
                  <a:pt x="664384" y="1929766"/>
                </a:lnTo>
                <a:lnTo>
                  <a:pt x="498440" y="1791527"/>
                </a:lnTo>
                <a:lnTo>
                  <a:pt x="431687" y="1791527"/>
                </a:lnTo>
                <a:lnTo>
                  <a:pt x="431687" y="964313"/>
                </a:lnTo>
                <a:lnTo>
                  <a:pt x="3324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5116" y="275737"/>
            <a:ext cx="669503" cy="2153637"/>
          </a:xfrm>
          <a:custGeom>
            <a:avLst/>
            <a:gdLst/>
            <a:ahLst/>
            <a:cxnLst/>
            <a:rect l="l" t="t" r="r" b="b"/>
            <a:pathLst>
              <a:path w="669503" h="2153637">
                <a:moveTo>
                  <a:pt x="210445" y="1829617"/>
                </a:moveTo>
                <a:lnTo>
                  <a:pt x="134721" y="1829617"/>
                </a:lnTo>
                <a:lnTo>
                  <a:pt x="0" y="1969764"/>
                </a:lnTo>
                <a:lnTo>
                  <a:pt x="0" y="2153637"/>
                </a:lnTo>
                <a:lnTo>
                  <a:pt x="669503" y="2153637"/>
                </a:lnTo>
                <a:lnTo>
                  <a:pt x="669503" y="2149214"/>
                </a:lnTo>
                <a:lnTo>
                  <a:pt x="5119" y="2149214"/>
                </a:lnTo>
                <a:lnTo>
                  <a:pt x="2584" y="2144790"/>
                </a:lnTo>
                <a:lnTo>
                  <a:pt x="5119" y="2144790"/>
                </a:lnTo>
                <a:lnTo>
                  <a:pt x="5119" y="1976070"/>
                </a:lnTo>
                <a:lnTo>
                  <a:pt x="3852" y="1976070"/>
                </a:lnTo>
                <a:lnTo>
                  <a:pt x="5119" y="1972272"/>
                </a:lnTo>
                <a:lnTo>
                  <a:pt x="7503" y="1972272"/>
                </a:lnTo>
                <a:lnTo>
                  <a:pt x="136146" y="1838466"/>
                </a:lnTo>
                <a:lnTo>
                  <a:pt x="135431" y="1838466"/>
                </a:lnTo>
                <a:lnTo>
                  <a:pt x="136749" y="1837839"/>
                </a:lnTo>
                <a:lnTo>
                  <a:pt x="215565" y="1837839"/>
                </a:lnTo>
                <a:lnTo>
                  <a:pt x="215565" y="1834041"/>
                </a:lnTo>
                <a:lnTo>
                  <a:pt x="210445" y="1834041"/>
                </a:lnTo>
                <a:lnTo>
                  <a:pt x="210445" y="1829617"/>
                </a:lnTo>
                <a:close/>
              </a:path>
              <a:path w="669503" h="2153637">
                <a:moveTo>
                  <a:pt x="5119" y="2144790"/>
                </a:moveTo>
                <a:lnTo>
                  <a:pt x="2584" y="2144790"/>
                </a:lnTo>
                <a:lnTo>
                  <a:pt x="5119" y="2149214"/>
                </a:lnTo>
                <a:lnTo>
                  <a:pt x="5119" y="2144790"/>
                </a:lnTo>
                <a:close/>
              </a:path>
              <a:path w="669503" h="2153637">
                <a:moveTo>
                  <a:pt x="664435" y="2144790"/>
                </a:moveTo>
                <a:lnTo>
                  <a:pt x="5119" y="2144790"/>
                </a:lnTo>
                <a:lnTo>
                  <a:pt x="5119" y="2149214"/>
                </a:lnTo>
                <a:lnTo>
                  <a:pt x="664435" y="2149214"/>
                </a:lnTo>
                <a:lnTo>
                  <a:pt x="664435" y="2144790"/>
                </a:lnTo>
                <a:close/>
              </a:path>
              <a:path w="669503" h="2153637">
                <a:moveTo>
                  <a:pt x="664435" y="1955176"/>
                </a:moveTo>
                <a:lnTo>
                  <a:pt x="664435" y="2149214"/>
                </a:lnTo>
                <a:lnTo>
                  <a:pt x="666969" y="2144790"/>
                </a:lnTo>
                <a:lnTo>
                  <a:pt x="669503" y="2144790"/>
                </a:lnTo>
                <a:lnTo>
                  <a:pt x="669503" y="1956358"/>
                </a:lnTo>
                <a:lnTo>
                  <a:pt x="665854" y="1956358"/>
                </a:lnTo>
                <a:lnTo>
                  <a:pt x="664435" y="1955176"/>
                </a:lnTo>
                <a:close/>
              </a:path>
              <a:path w="669503" h="2153637">
                <a:moveTo>
                  <a:pt x="669503" y="2144790"/>
                </a:moveTo>
                <a:lnTo>
                  <a:pt x="666969" y="2144790"/>
                </a:lnTo>
                <a:lnTo>
                  <a:pt x="664435" y="2149214"/>
                </a:lnTo>
                <a:lnTo>
                  <a:pt x="669503" y="2149214"/>
                </a:lnTo>
                <a:lnTo>
                  <a:pt x="669503" y="2144790"/>
                </a:lnTo>
                <a:close/>
              </a:path>
              <a:path w="669503" h="2153637">
                <a:moveTo>
                  <a:pt x="5119" y="1972272"/>
                </a:moveTo>
                <a:lnTo>
                  <a:pt x="3852" y="1976070"/>
                </a:lnTo>
                <a:lnTo>
                  <a:pt x="5119" y="1974752"/>
                </a:lnTo>
                <a:lnTo>
                  <a:pt x="5119" y="1972272"/>
                </a:lnTo>
                <a:close/>
              </a:path>
              <a:path w="669503" h="2153637">
                <a:moveTo>
                  <a:pt x="5119" y="1974752"/>
                </a:moveTo>
                <a:lnTo>
                  <a:pt x="3852" y="1976070"/>
                </a:lnTo>
                <a:lnTo>
                  <a:pt x="5119" y="1976070"/>
                </a:lnTo>
                <a:lnTo>
                  <a:pt x="5119" y="1974752"/>
                </a:lnTo>
                <a:close/>
              </a:path>
              <a:path w="669503" h="2153637">
                <a:moveTo>
                  <a:pt x="7503" y="1972272"/>
                </a:moveTo>
                <a:lnTo>
                  <a:pt x="5119" y="1972272"/>
                </a:lnTo>
                <a:lnTo>
                  <a:pt x="5119" y="1974752"/>
                </a:lnTo>
                <a:lnTo>
                  <a:pt x="7503" y="1972272"/>
                </a:lnTo>
                <a:close/>
              </a:path>
              <a:path w="669503" h="2153637">
                <a:moveTo>
                  <a:pt x="664435" y="1952375"/>
                </a:moveTo>
                <a:lnTo>
                  <a:pt x="664435" y="1955176"/>
                </a:lnTo>
                <a:lnTo>
                  <a:pt x="665854" y="1956358"/>
                </a:lnTo>
                <a:lnTo>
                  <a:pt x="664435" y="1952375"/>
                </a:lnTo>
                <a:close/>
              </a:path>
              <a:path w="669503" h="2153637">
                <a:moveTo>
                  <a:pt x="669503" y="1952375"/>
                </a:moveTo>
                <a:lnTo>
                  <a:pt x="664435" y="1952375"/>
                </a:lnTo>
                <a:lnTo>
                  <a:pt x="665854" y="1956358"/>
                </a:lnTo>
                <a:lnTo>
                  <a:pt x="669503" y="1956358"/>
                </a:lnTo>
                <a:lnTo>
                  <a:pt x="669503" y="1952375"/>
                </a:lnTo>
                <a:close/>
              </a:path>
              <a:path w="669503" h="2153637">
                <a:moveTo>
                  <a:pt x="499910" y="1818127"/>
                </a:moveTo>
                <a:lnTo>
                  <a:pt x="664435" y="1955176"/>
                </a:lnTo>
                <a:lnTo>
                  <a:pt x="664435" y="1952375"/>
                </a:lnTo>
                <a:lnTo>
                  <a:pt x="669503" y="1952375"/>
                </a:lnTo>
                <a:lnTo>
                  <a:pt x="669503" y="1949584"/>
                </a:lnTo>
                <a:lnTo>
                  <a:pt x="512196" y="1818560"/>
                </a:lnTo>
                <a:lnTo>
                  <a:pt x="501025" y="1818560"/>
                </a:lnTo>
                <a:lnTo>
                  <a:pt x="499910" y="1818127"/>
                </a:lnTo>
                <a:close/>
              </a:path>
              <a:path w="669503" h="2153637">
                <a:moveTo>
                  <a:pt x="136749" y="1837839"/>
                </a:moveTo>
                <a:lnTo>
                  <a:pt x="135431" y="1838466"/>
                </a:lnTo>
                <a:lnTo>
                  <a:pt x="136146" y="1838466"/>
                </a:lnTo>
                <a:lnTo>
                  <a:pt x="136749" y="1837839"/>
                </a:lnTo>
                <a:close/>
              </a:path>
              <a:path w="669503" h="2153637">
                <a:moveTo>
                  <a:pt x="215565" y="1837839"/>
                </a:moveTo>
                <a:lnTo>
                  <a:pt x="136749" y="1837839"/>
                </a:lnTo>
                <a:lnTo>
                  <a:pt x="136146" y="1838466"/>
                </a:lnTo>
                <a:lnTo>
                  <a:pt x="215565" y="1838466"/>
                </a:lnTo>
                <a:lnTo>
                  <a:pt x="215565" y="1837839"/>
                </a:lnTo>
                <a:close/>
              </a:path>
              <a:path w="669503" h="2153637">
                <a:moveTo>
                  <a:pt x="335334" y="0"/>
                </a:moveTo>
                <a:lnTo>
                  <a:pt x="210445" y="986480"/>
                </a:lnTo>
                <a:lnTo>
                  <a:pt x="210445" y="1834041"/>
                </a:lnTo>
                <a:lnTo>
                  <a:pt x="213030" y="1829617"/>
                </a:lnTo>
                <a:lnTo>
                  <a:pt x="215565" y="1829617"/>
                </a:lnTo>
                <a:lnTo>
                  <a:pt x="215514" y="987893"/>
                </a:lnTo>
                <a:lnTo>
                  <a:pt x="215565" y="986922"/>
                </a:lnTo>
                <a:lnTo>
                  <a:pt x="334834" y="45151"/>
                </a:lnTo>
                <a:lnTo>
                  <a:pt x="332597" y="23403"/>
                </a:lnTo>
                <a:lnTo>
                  <a:pt x="337741" y="23403"/>
                </a:lnTo>
                <a:lnTo>
                  <a:pt x="335334" y="0"/>
                </a:lnTo>
                <a:close/>
              </a:path>
              <a:path w="669503" h="2153637">
                <a:moveTo>
                  <a:pt x="215565" y="1829617"/>
                </a:moveTo>
                <a:lnTo>
                  <a:pt x="213030" y="1829617"/>
                </a:lnTo>
                <a:lnTo>
                  <a:pt x="210445" y="1834041"/>
                </a:lnTo>
                <a:lnTo>
                  <a:pt x="215565" y="1834041"/>
                </a:lnTo>
                <a:lnTo>
                  <a:pt x="215565" y="1829617"/>
                </a:lnTo>
                <a:close/>
              </a:path>
              <a:path w="669503" h="2153637">
                <a:moveTo>
                  <a:pt x="436806" y="986922"/>
                </a:moveTo>
                <a:lnTo>
                  <a:pt x="431738" y="986922"/>
                </a:lnTo>
                <a:lnTo>
                  <a:pt x="431789" y="987717"/>
                </a:lnTo>
                <a:lnTo>
                  <a:pt x="431738" y="1818560"/>
                </a:lnTo>
                <a:lnTo>
                  <a:pt x="500429" y="1818560"/>
                </a:lnTo>
                <a:lnTo>
                  <a:pt x="499910" y="1818127"/>
                </a:lnTo>
                <a:lnTo>
                  <a:pt x="511677" y="1818127"/>
                </a:lnTo>
                <a:lnTo>
                  <a:pt x="506884" y="1814135"/>
                </a:lnTo>
                <a:lnTo>
                  <a:pt x="436806" y="1814135"/>
                </a:lnTo>
                <a:lnTo>
                  <a:pt x="434272" y="1809719"/>
                </a:lnTo>
                <a:lnTo>
                  <a:pt x="436806" y="1809719"/>
                </a:lnTo>
                <a:lnTo>
                  <a:pt x="436806" y="986922"/>
                </a:lnTo>
                <a:close/>
              </a:path>
              <a:path w="669503" h="2153637">
                <a:moveTo>
                  <a:pt x="511677" y="1818127"/>
                </a:moveTo>
                <a:lnTo>
                  <a:pt x="499910" y="1818127"/>
                </a:lnTo>
                <a:lnTo>
                  <a:pt x="501025" y="1818560"/>
                </a:lnTo>
                <a:lnTo>
                  <a:pt x="512196" y="1818560"/>
                </a:lnTo>
                <a:lnTo>
                  <a:pt x="511677" y="1818127"/>
                </a:lnTo>
                <a:close/>
              </a:path>
              <a:path w="669503" h="2153637">
                <a:moveTo>
                  <a:pt x="436806" y="1809719"/>
                </a:moveTo>
                <a:lnTo>
                  <a:pt x="434272" y="1809719"/>
                </a:lnTo>
                <a:lnTo>
                  <a:pt x="436806" y="1814135"/>
                </a:lnTo>
                <a:lnTo>
                  <a:pt x="436806" y="1809719"/>
                </a:lnTo>
                <a:close/>
              </a:path>
              <a:path w="669503" h="2153637">
                <a:moveTo>
                  <a:pt x="501582" y="1809719"/>
                </a:moveTo>
                <a:lnTo>
                  <a:pt x="436806" y="1809719"/>
                </a:lnTo>
                <a:lnTo>
                  <a:pt x="436806" y="1814135"/>
                </a:lnTo>
                <a:lnTo>
                  <a:pt x="506884" y="1814135"/>
                </a:lnTo>
                <a:lnTo>
                  <a:pt x="501582" y="1809719"/>
                </a:lnTo>
                <a:close/>
              </a:path>
              <a:path w="669503" h="2153637">
                <a:moveTo>
                  <a:pt x="215565" y="987493"/>
                </a:moveTo>
                <a:lnTo>
                  <a:pt x="215514" y="987893"/>
                </a:lnTo>
                <a:lnTo>
                  <a:pt x="215565" y="987493"/>
                </a:lnTo>
                <a:close/>
              </a:path>
              <a:path w="669503" h="2153637">
                <a:moveTo>
                  <a:pt x="431738" y="987224"/>
                </a:moveTo>
                <a:lnTo>
                  <a:pt x="431738" y="987717"/>
                </a:lnTo>
                <a:lnTo>
                  <a:pt x="431738" y="987224"/>
                </a:lnTo>
                <a:close/>
              </a:path>
              <a:path w="669503" h="2153637">
                <a:moveTo>
                  <a:pt x="215637" y="986922"/>
                </a:moveTo>
                <a:lnTo>
                  <a:pt x="215565" y="987493"/>
                </a:lnTo>
                <a:lnTo>
                  <a:pt x="215637" y="986922"/>
                </a:lnTo>
                <a:close/>
              </a:path>
              <a:path w="669503" h="2153637">
                <a:moveTo>
                  <a:pt x="337741" y="23403"/>
                </a:moveTo>
                <a:lnTo>
                  <a:pt x="332597" y="23403"/>
                </a:lnTo>
                <a:lnTo>
                  <a:pt x="337564" y="23580"/>
                </a:lnTo>
                <a:lnTo>
                  <a:pt x="334834" y="45151"/>
                </a:lnTo>
                <a:lnTo>
                  <a:pt x="431738" y="987224"/>
                </a:lnTo>
                <a:lnTo>
                  <a:pt x="431738" y="986922"/>
                </a:lnTo>
                <a:lnTo>
                  <a:pt x="436806" y="986922"/>
                </a:lnTo>
                <a:lnTo>
                  <a:pt x="436797" y="986480"/>
                </a:lnTo>
                <a:lnTo>
                  <a:pt x="337741" y="23403"/>
                </a:lnTo>
                <a:close/>
              </a:path>
              <a:path w="669503" h="2153637">
                <a:moveTo>
                  <a:pt x="332597" y="23403"/>
                </a:moveTo>
                <a:lnTo>
                  <a:pt x="334834" y="45151"/>
                </a:lnTo>
                <a:lnTo>
                  <a:pt x="337564" y="23580"/>
                </a:lnTo>
                <a:lnTo>
                  <a:pt x="332597" y="234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6648" y="321581"/>
            <a:ext cx="363646" cy="1458154"/>
          </a:xfrm>
          <a:custGeom>
            <a:avLst/>
            <a:gdLst/>
            <a:ahLst/>
            <a:cxnLst/>
            <a:rect l="l" t="t" r="r" b="b"/>
            <a:pathLst>
              <a:path w="363646" h="1458154">
                <a:moveTo>
                  <a:pt x="5533" y="0"/>
                </a:moveTo>
                <a:lnTo>
                  <a:pt x="0" y="0"/>
                </a:lnTo>
                <a:lnTo>
                  <a:pt x="439" y="1757"/>
                </a:lnTo>
                <a:lnTo>
                  <a:pt x="358932" y="1457112"/>
                </a:lnTo>
                <a:lnTo>
                  <a:pt x="360453" y="1458154"/>
                </a:lnTo>
                <a:lnTo>
                  <a:pt x="361720" y="1457191"/>
                </a:lnTo>
                <a:lnTo>
                  <a:pt x="363038" y="1456229"/>
                </a:lnTo>
                <a:lnTo>
                  <a:pt x="363646" y="1453623"/>
                </a:lnTo>
                <a:lnTo>
                  <a:pt x="5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9427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0313" y="321634"/>
            <a:ext cx="371885" cy="1438204"/>
          </a:xfrm>
          <a:custGeom>
            <a:avLst/>
            <a:gdLst/>
            <a:ahLst/>
            <a:cxnLst/>
            <a:rect l="l" t="t" r="r" b="b"/>
            <a:pathLst>
              <a:path w="371885" h="1438204">
                <a:moveTo>
                  <a:pt x="371885" y="0"/>
                </a:moveTo>
                <a:lnTo>
                  <a:pt x="366322" y="0"/>
                </a:lnTo>
                <a:lnTo>
                  <a:pt x="0" y="1433602"/>
                </a:lnTo>
                <a:lnTo>
                  <a:pt x="578" y="1436216"/>
                </a:lnTo>
                <a:lnTo>
                  <a:pt x="3145" y="1438204"/>
                </a:lnTo>
                <a:lnTo>
                  <a:pt x="4647" y="1437197"/>
                </a:lnTo>
                <a:lnTo>
                  <a:pt x="371437" y="1792"/>
                </a:lnTo>
                <a:lnTo>
                  <a:pt x="371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43961" y="1751484"/>
            <a:ext cx="771843" cy="453401"/>
          </a:xfrm>
          <a:custGeom>
            <a:avLst/>
            <a:gdLst/>
            <a:ahLst/>
            <a:cxnLst/>
            <a:rect l="l" t="t" r="r" b="b"/>
            <a:pathLst>
              <a:path w="771843" h="453401">
                <a:moveTo>
                  <a:pt x="3814" y="0"/>
                </a:moveTo>
                <a:lnTo>
                  <a:pt x="0" y="47548"/>
                </a:lnTo>
                <a:lnTo>
                  <a:pt x="3814" y="108371"/>
                </a:lnTo>
                <a:lnTo>
                  <a:pt x="15258" y="169194"/>
                </a:lnTo>
                <a:lnTo>
                  <a:pt x="36240" y="230016"/>
                </a:lnTo>
                <a:lnTo>
                  <a:pt x="69302" y="284207"/>
                </a:lnTo>
                <a:lnTo>
                  <a:pt x="109359" y="335076"/>
                </a:lnTo>
                <a:lnTo>
                  <a:pt x="150049" y="369360"/>
                </a:lnTo>
                <a:lnTo>
                  <a:pt x="184378" y="392578"/>
                </a:lnTo>
                <a:lnTo>
                  <a:pt x="222529" y="415805"/>
                </a:lnTo>
                <a:lnTo>
                  <a:pt x="259403" y="430174"/>
                </a:lnTo>
                <a:lnTo>
                  <a:pt x="329977" y="446768"/>
                </a:lnTo>
                <a:lnTo>
                  <a:pt x="374484" y="453401"/>
                </a:lnTo>
                <a:lnTo>
                  <a:pt x="457137" y="446768"/>
                </a:lnTo>
                <a:lnTo>
                  <a:pt x="504832" y="436815"/>
                </a:lnTo>
                <a:lnTo>
                  <a:pt x="577920" y="402531"/>
                </a:lnTo>
                <a:lnTo>
                  <a:pt x="614160" y="379304"/>
                </a:lnTo>
                <a:lnTo>
                  <a:pt x="666316" y="331756"/>
                </a:lnTo>
                <a:lnTo>
                  <a:pt x="731801" y="243290"/>
                </a:lnTo>
                <a:lnTo>
                  <a:pt x="745132" y="206798"/>
                </a:lnTo>
                <a:lnTo>
                  <a:pt x="758512" y="165882"/>
                </a:lnTo>
                <a:lnTo>
                  <a:pt x="768041" y="121645"/>
                </a:lnTo>
                <a:lnTo>
                  <a:pt x="771843" y="67455"/>
                </a:lnTo>
                <a:lnTo>
                  <a:pt x="769967" y="3320"/>
                </a:lnTo>
                <a:lnTo>
                  <a:pt x="3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0602" y="1751484"/>
            <a:ext cx="771837" cy="453401"/>
          </a:xfrm>
          <a:custGeom>
            <a:avLst/>
            <a:gdLst/>
            <a:ahLst/>
            <a:cxnLst/>
            <a:rect l="l" t="t" r="r" b="b"/>
            <a:pathLst>
              <a:path w="771837" h="453401">
                <a:moveTo>
                  <a:pt x="3801" y="0"/>
                </a:moveTo>
                <a:lnTo>
                  <a:pt x="0" y="47548"/>
                </a:lnTo>
                <a:lnTo>
                  <a:pt x="3801" y="108371"/>
                </a:lnTo>
                <a:lnTo>
                  <a:pt x="15256" y="169194"/>
                </a:lnTo>
                <a:lnTo>
                  <a:pt x="36240" y="230016"/>
                </a:lnTo>
                <a:lnTo>
                  <a:pt x="69286" y="284207"/>
                </a:lnTo>
                <a:lnTo>
                  <a:pt x="109328" y="335076"/>
                </a:lnTo>
                <a:lnTo>
                  <a:pt x="150028" y="369360"/>
                </a:lnTo>
                <a:lnTo>
                  <a:pt x="184393" y="392578"/>
                </a:lnTo>
                <a:lnTo>
                  <a:pt x="222508" y="415805"/>
                </a:lnTo>
                <a:lnTo>
                  <a:pt x="259407" y="430174"/>
                </a:lnTo>
                <a:lnTo>
                  <a:pt x="329962" y="446768"/>
                </a:lnTo>
                <a:lnTo>
                  <a:pt x="374463" y="453401"/>
                </a:lnTo>
                <a:lnTo>
                  <a:pt x="457131" y="446768"/>
                </a:lnTo>
                <a:lnTo>
                  <a:pt x="504826" y="436815"/>
                </a:lnTo>
                <a:lnTo>
                  <a:pt x="577915" y="402531"/>
                </a:lnTo>
                <a:lnTo>
                  <a:pt x="614155" y="379304"/>
                </a:lnTo>
                <a:lnTo>
                  <a:pt x="666310" y="331756"/>
                </a:lnTo>
                <a:lnTo>
                  <a:pt x="731796" y="243290"/>
                </a:lnTo>
                <a:lnTo>
                  <a:pt x="745126" y="206798"/>
                </a:lnTo>
                <a:lnTo>
                  <a:pt x="758507" y="165882"/>
                </a:lnTo>
                <a:lnTo>
                  <a:pt x="768036" y="121645"/>
                </a:lnTo>
                <a:lnTo>
                  <a:pt x="771837" y="67455"/>
                </a:lnTo>
                <a:lnTo>
                  <a:pt x="769962" y="3320"/>
                </a:lnTo>
                <a:lnTo>
                  <a:pt x="38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65809" y="321581"/>
            <a:ext cx="363655" cy="1458154"/>
          </a:xfrm>
          <a:custGeom>
            <a:avLst/>
            <a:gdLst/>
            <a:ahLst/>
            <a:cxnLst/>
            <a:rect l="l" t="t" r="r" b="b"/>
            <a:pathLst>
              <a:path w="363655" h="1458154">
                <a:moveTo>
                  <a:pt x="5573" y="0"/>
                </a:moveTo>
                <a:lnTo>
                  <a:pt x="0" y="0"/>
                </a:lnTo>
                <a:lnTo>
                  <a:pt x="443" y="1757"/>
                </a:lnTo>
                <a:lnTo>
                  <a:pt x="358434" y="1454869"/>
                </a:lnTo>
                <a:lnTo>
                  <a:pt x="358941" y="1457112"/>
                </a:lnTo>
                <a:lnTo>
                  <a:pt x="360462" y="1458154"/>
                </a:lnTo>
                <a:lnTo>
                  <a:pt x="361729" y="1457191"/>
                </a:lnTo>
                <a:lnTo>
                  <a:pt x="363047" y="1456229"/>
                </a:lnTo>
                <a:lnTo>
                  <a:pt x="363655" y="1453623"/>
                </a:lnTo>
                <a:lnTo>
                  <a:pt x="55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8609" y="321634"/>
            <a:ext cx="0" cy="1437824"/>
          </a:xfrm>
          <a:custGeom>
            <a:avLst/>
            <a:gdLst/>
            <a:ahLst/>
            <a:cxnLst/>
            <a:rect l="l" t="t" r="r" b="b"/>
            <a:pathLst>
              <a:path h="1437824">
                <a:moveTo>
                  <a:pt x="0" y="0"/>
                </a:moveTo>
                <a:lnTo>
                  <a:pt x="0" y="1437824"/>
                </a:lnTo>
              </a:path>
            </a:pathLst>
          </a:custGeom>
          <a:ln w="63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99493" y="321634"/>
            <a:ext cx="371857" cy="1438204"/>
          </a:xfrm>
          <a:custGeom>
            <a:avLst/>
            <a:gdLst/>
            <a:ahLst/>
            <a:cxnLst/>
            <a:rect l="l" t="t" r="r" b="b"/>
            <a:pathLst>
              <a:path w="371857" h="1438204">
                <a:moveTo>
                  <a:pt x="371857" y="0"/>
                </a:moveTo>
                <a:lnTo>
                  <a:pt x="366343" y="0"/>
                </a:lnTo>
                <a:lnTo>
                  <a:pt x="557" y="1431368"/>
                </a:lnTo>
                <a:lnTo>
                  <a:pt x="0" y="1433602"/>
                </a:lnTo>
                <a:lnTo>
                  <a:pt x="557" y="1436216"/>
                </a:lnTo>
                <a:lnTo>
                  <a:pt x="1875" y="1437206"/>
                </a:lnTo>
                <a:lnTo>
                  <a:pt x="3142" y="1438204"/>
                </a:lnTo>
                <a:lnTo>
                  <a:pt x="4663" y="1437197"/>
                </a:lnTo>
                <a:lnTo>
                  <a:pt x="5220" y="1434962"/>
                </a:lnTo>
                <a:lnTo>
                  <a:pt x="371422" y="1792"/>
                </a:lnTo>
                <a:lnTo>
                  <a:pt x="371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555" y="100584"/>
            <a:ext cx="5038344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6794" y="2158619"/>
            <a:ext cx="6579870" cy="419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Nat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 Off</a:t>
            </a:r>
            <a:r>
              <a:rPr sz="2400" spc="-15" dirty="0">
                <a:latin typeface="Book Antiqua"/>
                <a:cs typeface="Book Antiqua"/>
              </a:rPr>
              <a:t>ender Leg</a:t>
            </a:r>
            <a:r>
              <a:rPr sz="2400" spc="-10" dirty="0">
                <a:latin typeface="Book Antiqua"/>
                <a:cs typeface="Book Antiqua"/>
              </a:rPr>
              <a:t>islati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2875"/>
              </a:lnSpc>
            </a:pPr>
            <a:r>
              <a:rPr sz="2400" dirty="0">
                <a:latin typeface="Book Antiqua"/>
                <a:cs typeface="Book Antiqua"/>
              </a:rPr>
              <a:t>Pam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</a:t>
            </a:r>
            <a:r>
              <a:rPr sz="2400" spc="-10" dirty="0">
                <a:latin typeface="Book Antiqua"/>
                <a:cs typeface="Book Antiqua"/>
              </a:rPr>
              <a:t>y</a:t>
            </a:r>
            <a:r>
              <a:rPr sz="2400" spc="0" dirty="0">
                <a:latin typeface="Book Antiqua"/>
                <a:cs typeface="Book Antiqua"/>
              </a:rPr>
              <a:t>ch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Act 1996</a:t>
            </a:r>
            <a:endParaRPr sz="2400">
              <a:latin typeface="Book Antiqua"/>
              <a:cs typeface="Book Antiqua"/>
            </a:endParaRPr>
          </a:p>
          <a:p>
            <a:pPr marL="12700" marR="120650">
              <a:lnSpc>
                <a:spcPct val="80000"/>
              </a:lnSpc>
              <a:spcBef>
                <a:spcPts val="5"/>
              </a:spcBef>
            </a:pPr>
            <a:r>
              <a:rPr sz="2400" spc="-15" dirty="0">
                <a:latin typeface="Book Antiqua"/>
                <a:cs typeface="Book Antiqua"/>
              </a:rPr>
              <a:t>Requires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lifetime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registrati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for re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-15" dirty="0">
                <a:latin typeface="Book Antiqua"/>
                <a:cs typeface="Book Antiqua"/>
              </a:rPr>
              <a:t>id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vists </a:t>
            </a:r>
            <a:r>
              <a:rPr sz="2400" spc="-15" dirty="0">
                <a:latin typeface="Book Antiqua"/>
                <a:cs typeface="Book Antiqua"/>
              </a:rPr>
              <a:t>and</a:t>
            </a:r>
            <a:r>
              <a:rPr sz="2400" spc="-10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who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it certain aggrava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ed</a:t>
            </a:r>
            <a:r>
              <a:rPr sz="2400" spc="-10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enses.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2875"/>
              </a:lnSpc>
            </a:pPr>
            <a:r>
              <a:rPr sz="2400" dirty="0">
                <a:latin typeface="Book Antiqua"/>
                <a:cs typeface="Book Antiqua"/>
              </a:rPr>
              <a:t>Adam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Walsh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Act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 2006</a:t>
            </a:r>
            <a:endParaRPr sz="2400">
              <a:latin typeface="Book Antiqua"/>
              <a:cs typeface="Book Antiqua"/>
            </a:endParaRPr>
          </a:p>
          <a:p>
            <a:pPr marL="12700" marR="236854">
              <a:lnSpc>
                <a:spcPct val="80000"/>
              </a:lnSpc>
              <a:spcBef>
                <a:spcPts val="5"/>
              </a:spcBef>
            </a:pPr>
            <a:r>
              <a:rPr sz="2400" dirty="0">
                <a:latin typeface="Book Antiqua"/>
                <a:cs typeface="Book Antiqua"/>
              </a:rPr>
              <a:t>Exp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ed The Nation</a:t>
            </a:r>
            <a:r>
              <a:rPr sz="2400" spc="0" dirty="0">
                <a:latin typeface="Book Antiqua"/>
                <a:cs typeface="Book Antiqua"/>
              </a:rPr>
              <a:t>al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</a:t>
            </a:r>
            <a:r>
              <a:rPr sz="2400" spc="-15" dirty="0">
                <a:latin typeface="Book Antiqua"/>
                <a:cs typeface="Book Antiqua"/>
              </a:rPr>
              <a:t>ender Registry. strengthened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fe</a:t>
            </a:r>
            <a:r>
              <a:rPr sz="2400" spc="-15" dirty="0">
                <a:latin typeface="Book Antiqua"/>
                <a:cs typeface="Book Antiqua"/>
              </a:rPr>
              <a:t>deral </a:t>
            </a:r>
            <a:r>
              <a:rPr sz="2400" spc="0" dirty="0">
                <a:latin typeface="Book Antiqua"/>
                <a:cs typeface="Book Antiqua"/>
              </a:rPr>
              <a:t>pena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ties.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295"/>
              </a:lnSpc>
            </a:pPr>
            <a:r>
              <a:rPr sz="2400" spc="-15" dirty="0">
                <a:latin typeface="Book Antiqua"/>
                <a:cs typeface="Book Antiqua"/>
              </a:rPr>
              <a:t>made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It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harder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For </a:t>
            </a:r>
            <a:r>
              <a:rPr sz="2400" spc="-15" dirty="0">
                <a:latin typeface="Book Antiqua"/>
                <a:cs typeface="Book Antiqua"/>
              </a:rPr>
              <a:t>sexual predators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reach our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ts val="2305"/>
              </a:lnSpc>
            </a:pPr>
            <a:r>
              <a:rPr sz="2400" dirty="0">
                <a:latin typeface="Book Antiqua"/>
                <a:cs typeface="Book Antiqua"/>
              </a:rPr>
              <a:t>ch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ld</a:t>
            </a:r>
            <a:r>
              <a:rPr sz="2400" spc="-10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en 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the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et.</a:t>
            </a:r>
            <a:endParaRPr sz="2400">
              <a:latin typeface="Book Antiqua"/>
              <a:cs typeface="Book Antiqua"/>
            </a:endParaRPr>
          </a:p>
          <a:p>
            <a:pPr marL="12700" marR="906144">
              <a:lnSpc>
                <a:spcPct val="80000"/>
              </a:lnSpc>
              <a:spcBef>
                <a:spcPts val="5"/>
              </a:spcBef>
            </a:pPr>
            <a:r>
              <a:rPr sz="2400" spc="-15" dirty="0">
                <a:latin typeface="Book Antiqua"/>
                <a:cs typeface="Book Antiqua"/>
              </a:rPr>
              <a:t>Backgrou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d checks of adop</a:t>
            </a:r>
            <a:r>
              <a:rPr sz="2400" spc="-2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ive and </a:t>
            </a:r>
            <a:r>
              <a:rPr sz="2400" spc="-10" dirty="0">
                <a:latin typeface="Book Antiqua"/>
                <a:cs typeface="Book Antiqua"/>
              </a:rPr>
              <a:t>foster parents.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047" y="731519"/>
            <a:ext cx="8663940" cy="850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578990"/>
            <a:ext cx="4350385" cy="452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Book Antiqua"/>
                <a:cs typeface="Book Antiqua"/>
              </a:rPr>
              <a:t>O</a:t>
            </a:r>
            <a:r>
              <a:rPr sz="2800" spc="-30" dirty="0">
                <a:latin typeface="Book Antiqua"/>
                <a:cs typeface="Book Antiqua"/>
              </a:rPr>
              <a:t>c</a:t>
            </a:r>
            <a:r>
              <a:rPr sz="2800" spc="-15" dirty="0">
                <a:latin typeface="Book Antiqua"/>
                <a:cs typeface="Book Antiqua"/>
              </a:rPr>
              <a:t>curs</a:t>
            </a:r>
            <a:r>
              <a:rPr sz="2800" spc="-2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2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20" dirty="0">
                <a:latin typeface="Book Antiqua"/>
                <a:cs typeface="Book Antiqua"/>
              </a:rPr>
              <a:t>ways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in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-15" dirty="0">
                <a:latin typeface="Book Antiqua"/>
                <a:cs typeface="Book Antiqua"/>
              </a:rPr>
              <a:t>Col</a:t>
            </a:r>
            <a:r>
              <a:rPr sz="2800" spc="-30" dirty="0">
                <a:latin typeface="Book Antiqua"/>
                <a:cs typeface="Book Antiqua"/>
              </a:rPr>
              <a:t>o</a:t>
            </a:r>
            <a:r>
              <a:rPr sz="2800" spc="-15" dirty="0">
                <a:latin typeface="Book Antiqua"/>
                <a:cs typeface="Book Antiqua"/>
              </a:rPr>
              <a:t>rado: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515234"/>
            <a:ext cx="7409815" cy="2254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indent="-534035">
              <a:lnSpc>
                <a:spcPct val="100000"/>
              </a:lnSpc>
              <a:buSzPct val="79166"/>
              <a:buFont typeface="Book Antiqua"/>
              <a:buAutoNum type="arabicPeriod"/>
              <a:tabLst>
                <a:tab pos="546100" algn="l"/>
                <a:tab pos="3558540" algn="l"/>
              </a:tabLst>
            </a:pPr>
            <a:r>
              <a:rPr sz="2400" spc="-15" dirty="0">
                <a:latin typeface="Book Antiqua"/>
                <a:cs typeface="Book Antiqua"/>
              </a:rPr>
              <a:t>Passive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and 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go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0" dirty="0">
                <a:latin typeface="Book Antiqua"/>
                <a:cs typeface="Book Antiqua"/>
              </a:rPr>
              <a:t>:	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rough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</a:t>
            </a:r>
            <a:endParaRPr sz="2400">
              <a:latin typeface="Book Antiqua"/>
              <a:cs typeface="Book Antiqua"/>
            </a:endParaRPr>
          </a:p>
          <a:p>
            <a:pPr marL="546100">
              <a:lnSpc>
                <a:spcPts val="2595"/>
              </a:lnSpc>
            </a:pPr>
            <a:r>
              <a:rPr sz="2400" dirty="0">
                <a:latin typeface="Book Antiqua"/>
                <a:cs typeface="Book Antiqua"/>
              </a:rPr>
              <a:t>regis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rat</a:t>
            </a:r>
            <a:r>
              <a:rPr sz="2400" spc="-15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on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pr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cess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6"/>
              </a:spcBef>
            </a:pPr>
            <a:endParaRPr sz="1400"/>
          </a:p>
          <a:p>
            <a:pPr marL="546100" indent="-534035">
              <a:lnSpc>
                <a:spcPct val="100000"/>
              </a:lnSpc>
              <a:buSzPct val="79166"/>
              <a:buFont typeface="Book Antiqua"/>
              <a:buAutoNum type="arabicPeriod" startAt="2"/>
              <a:tabLst>
                <a:tab pos="546100" algn="l"/>
                <a:tab pos="1650364" algn="l"/>
              </a:tabLst>
            </a:pPr>
            <a:r>
              <a:rPr sz="2400" spc="-20" dirty="0">
                <a:latin typeface="Book Antiqua"/>
                <a:cs typeface="Book Antiqua"/>
              </a:rPr>
              <a:t>A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tive:	</a:t>
            </a:r>
            <a:r>
              <a:rPr sz="2400" spc="-15" dirty="0">
                <a:latin typeface="Book Antiqua"/>
                <a:cs typeface="Book Antiqua"/>
              </a:rPr>
              <a:t>via </a:t>
            </a:r>
            <a:r>
              <a:rPr sz="2400" spc="-20" dirty="0">
                <a:latin typeface="Book Antiqua"/>
                <a:cs typeface="Book Antiqua"/>
              </a:rPr>
              <a:t>Comm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Not</a:t>
            </a:r>
            <a:r>
              <a:rPr sz="2400" spc="-10" dirty="0">
                <a:latin typeface="Book Antiqua"/>
                <a:cs typeface="Book Antiqua"/>
              </a:rPr>
              <a:t>ification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</a:pPr>
            <a:endParaRPr sz="600"/>
          </a:p>
          <a:p>
            <a:pPr marL="546100" marR="12700" indent="-1905">
              <a:lnSpc>
                <a:spcPts val="2590"/>
              </a:lnSpc>
            </a:pPr>
            <a:r>
              <a:rPr sz="2400" spc="-15" dirty="0">
                <a:latin typeface="Book Antiqua"/>
                <a:cs typeface="Book Antiqua"/>
              </a:rPr>
              <a:t>for th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determined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courts to be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u="heavy" spc="0" dirty="0">
                <a:latin typeface="Book Antiqua"/>
                <a:cs typeface="Book Antiqua"/>
              </a:rPr>
              <a:t>Sexually</a:t>
            </a:r>
            <a:r>
              <a:rPr sz="2400" u="heavy" spc="5" dirty="0">
                <a:latin typeface="Book Antiqua"/>
                <a:cs typeface="Book Antiqua"/>
              </a:rPr>
              <a:t> </a:t>
            </a:r>
            <a:r>
              <a:rPr sz="2400" u="heavy" spc="0" dirty="0">
                <a:latin typeface="Book Antiqua"/>
                <a:cs typeface="Book Antiqua"/>
              </a:rPr>
              <a:t>V</a:t>
            </a:r>
            <a:r>
              <a:rPr sz="2400" u="heavy" spc="-10" dirty="0">
                <a:latin typeface="Book Antiqua"/>
                <a:cs typeface="Book Antiqua"/>
              </a:rPr>
              <a:t>i</a:t>
            </a:r>
            <a:r>
              <a:rPr sz="2400" u="heavy" spc="0" dirty="0">
                <a:latin typeface="Book Antiqua"/>
                <a:cs typeface="Book Antiqua"/>
              </a:rPr>
              <a:t>olent</a:t>
            </a:r>
            <a:r>
              <a:rPr sz="2400" u="heavy" spc="20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Predators</a:t>
            </a:r>
            <a:r>
              <a:rPr sz="2400" u="heavy" spc="10" dirty="0">
                <a:latin typeface="Book Antiqua"/>
                <a:cs typeface="Book Antiqua"/>
              </a:rPr>
              <a:t> </a:t>
            </a:r>
            <a:r>
              <a:rPr sz="2400" u="heavy" spc="-15" dirty="0">
                <a:latin typeface="Book Antiqua"/>
                <a:cs typeface="Book Antiqua"/>
              </a:rPr>
              <a:t>(SVPs)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470916"/>
            <a:ext cx="8476488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969642"/>
            <a:ext cx="8715375" cy="3791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09600">
              <a:lnSpc>
                <a:spcPct val="10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Most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engage in </a:t>
            </a:r>
            <a:r>
              <a:rPr sz="2400" spc="-20" dirty="0">
                <a:latin typeface="Book Antiqua"/>
                <a:cs typeface="Book Antiqua"/>
              </a:rPr>
              <a:t>C</a:t>
            </a:r>
            <a:r>
              <a:rPr sz="2400" spc="-15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OSSO</a:t>
            </a:r>
            <a:r>
              <a:rPr sz="2400" spc="-15" dirty="0">
                <a:latin typeface="Book Antiqua"/>
                <a:cs typeface="Book Antiqua"/>
              </a:rPr>
              <a:t>V</a:t>
            </a:r>
            <a:r>
              <a:rPr sz="2400" spc="-20" dirty="0">
                <a:latin typeface="Book Antiqua"/>
                <a:cs typeface="Book Antiqua"/>
              </a:rPr>
              <a:t>ER b</a:t>
            </a:r>
            <a:r>
              <a:rPr sz="2400" spc="-15" dirty="0">
                <a:latin typeface="Book Antiqua"/>
                <a:cs typeface="Book Antiqua"/>
              </a:rPr>
              <a:t>ehavior.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20" dirty="0">
                <a:latin typeface="Book Antiqua"/>
                <a:cs typeface="Book Antiqua"/>
              </a:rPr>
              <a:t>Ma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y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have NO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criminal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story.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Font typeface="Wingdings 2"/>
              <a:buChar char=""/>
            </a:pPr>
            <a:endParaRPr sz="600"/>
          </a:p>
          <a:p>
            <a:pPr marL="622300" marR="1143635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There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is no “ty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ical”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 of</a:t>
            </a:r>
            <a:r>
              <a:rPr sz="2400" spc="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ender, but all tend to be </a:t>
            </a:r>
            <a:r>
              <a:rPr sz="2400" spc="-15" dirty="0">
                <a:latin typeface="Book Antiqua"/>
                <a:cs typeface="Book Antiqua"/>
              </a:rPr>
              <a:t>deceptive,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manipulat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ve,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retive.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Wingdings 2"/>
              <a:buChar char=""/>
            </a:pPr>
            <a:endParaRPr sz="550"/>
          </a:p>
          <a:p>
            <a:pPr marL="622300" marR="12700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80-</a:t>
            </a:r>
            <a:r>
              <a:rPr sz="2400" spc="-15" dirty="0">
                <a:latin typeface="Book Antiqua"/>
                <a:cs typeface="Book Antiqua"/>
              </a:rPr>
              <a:t>95%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sex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enses are committed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eone k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20" dirty="0">
                <a:latin typeface="Book Antiqua"/>
                <a:cs typeface="Book Antiqua"/>
              </a:rPr>
              <a:t>own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victim.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5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Sexual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devi</a:t>
            </a:r>
            <a:r>
              <a:rPr sz="2400" spc="-10" dirty="0">
                <a:latin typeface="Book Antiqua"/>
                <a:cs typeface="Book Antiqua"/>
              </a:rPr>
              <a:t>a</a:t>
            </a:r>
            <a:r>
              <a:rPr sz="2400" spc="0" dirty="0">
                <a:latin typeface="Book Antiqua"/>
                <a:cs typeface="Book Antiqua"/>
              </a:rPr>
              <a:t>ncy often begi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 in ad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lescence.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6"/>
              </a:spcBef>
              <a:buFont typeface="Wingdings 2"/>
              <a:buChar char=""/>
            </a:pPr>
            <a:endParaRPr sz="600"/>
          </a:p>
          <a:p>
            <a:pPr marL="622300" marR="438784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enses are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impulsive,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u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ally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care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ully pla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ned.</a:t>
            </a:r>
            <a:endParaRPr sz="240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5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st sex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offenders are male ,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l</a:t>
            </a:r>
            <a:r>
              <a:rPr sz="2400" spc="0" dirty="0">
                <a:latin typeface="Book Antiqua"/>
                <a:cs typeface="Book Antiqua"/>
              </a:rPr>
              <a:t>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4% are female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667512"/>
            <a:ext cx="7598664" cy="964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noAutofit/>
          </a:bodyPr>
          <a:lstStyle/>
          <a:p>
            <a:pPr marL="221615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Cri</a:t>
            </a:r>
            <a:r>
              <a:rPr sz="2400" b="1" i="1" spc="5" dirty="0">
                <a:latin typeface="Times New Roman"/>
                <a:cs typeface="Times New Roman"/>
              </a:rPr>
              <a:t>m</a:t>
            </a:r>
            <a:r>
              <a:rPr sz="2400" b="1" i="1" spc="0" dirty="0">
                <a:latin typeface="Times New Roman"/>
                <a:cs typeface="Times New Roman"/>
              </a:rPr>
              <a:t>inal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Jus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0" dirty="0">
                <a:latin typeface="Times New Roman"/>
                <a:cs typeface="Times New Roman"/>
              </a:rPr>
              <a:t>i</a:t>
            </a:r>
            <a:r>
              <a:rPr sz="2400" b="1" i="1" spc="5" dirty="0">
                <a:latin typeface="Times New Roman"/>
                <a:cs typeface="Times New Roman"/>
              </a:rPr>
              <a:t>c</a:t>
            </a:r>
            <a:r>
              <a:rPr sz="2400" b="1" i="1" spc="0" dirty="0">
                <a:latin typeface="Times New Roman"/>
                <a:cs typeface="Times New Roman"/>
              </a:rPr>
              <a:t>e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Supervis</a:t>
            </a:r>
            <a:r>
              <a:rPr sz="2400" b="1" i="1" spc="5" dirty="0">
                <a:latin typeface="Times New Roman"/>
                <a:cs typeface="Times New Roman"/>
              </a:rPr>
              <a:t>i</a:t>
            </a:r>
            <a:r>
              <a:rPr sz="2400" b="1" i="1" spc="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3061" y="5980176"/>
            <a:ext cx="274129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Communi</a:t>
            </a:r>
            <a:r>
              <a:rPr sz="2400" b="1" i="1" spc="5" dirty="0">
                <a:latin typeface="Times New Roman"/>
                <a:cs typeface="Times New Roman"/>
              </a:rPr>
              <a:t>t</a:t>
            </a:r>
            <a:r>
              <a:rPr sz="2400" b="1" i="1" spc="0" dirty="0">
                <a:latin typeface="Times New Roman"/>
                <a:cs typeface="Times New Roman"/>
              </a:rPr>
              <a:t>y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0" dirty="0">
                <a:latin typeface="Times New Roman"/>
                <a:cs typeface="Times New Roman"/>
              </a:rPr>
              <a:t>Me</a:t>
            </a:r>
            <a:r>
              <a:rPr sz="2400" b="1" i="1" spc="5" dirty="0">
                <a:latin typeface="Times New Roman"/>
                <a:cs typeface="Times New Roman"/>
              </a:rPr>
              <a:t>m</a:t>
            </a:r>
            <a:r>
              <a:rPr sz="2400" b="1" i="1" spc="0" dirty="0">
                <a:latin typeface="Times New Roman"/>
                <a:cs typeface="Times New Roman"/>
              </a:rPr>
              <a:t>bers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0800" y="2743200"/>
            <a:ext cx="4038600" cy="3200400"/>
          </a:xfrm>
          <a:custGeom>
            <a:avLst/>
            <a:gdLst/>
            <a:ahLst/>
            <a:cxnLst/>
            <a:rect l="l" t="t" r="r" b="b"/>
            <a:pathLst>
              <a:path w="4038600" h="3200400">
                <a:moveTo>
                  <a:pt x="2019300" y="0"/>
                </a:moveTo>
                <a:lnTo>
                  <a:pt x="1662302" y="1317370"/>
                </a:lnTo>
                <a:lnTo>
                  <a:pt x="0" y="1600200"/>
                </a:lnTo>
                <a:lnTo>
                  <a:pt x="1662302" y="1883029"/>
                </a:lnTo>
                <a:lnTo>
                  <a:pt x="2019300" y="3200400"/>
                </a:lnTo>
                <a:lnTo>
                  <a:pt x="2376297" y="1883029"/>
                </a:lnTo>
                <a:lnTo>
                  <a:pt x="4038600" y="1600200"/>
                </a:lnTo>
                <a:lnTo>
                  <a:pt x="2376297" y="1317370"/>
                </a:lnTo>
                <a:lnTo>
                  <a:pt x="2019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0800" y="2743200"/>
            <a:ext cx="4038600" cy="3200400"/>
          </a:xfrm>
          <a:custGeom>
            <a:avLst/>
            <a:gdLst/>
            <a:ahLst/>
            <a:cxnLst/>
            <a:rect l="l" t="t" r="r" b="b"/>
            <a:pathLst>
              <a:path w="4038600" h="3200400">
                <a:moveTo>
                  <a:pt x="0" y="1600200"/>
                </a:moveTo>
                <a:lnTo>
                  <a:pt x="6694" y="1468955"/>
                </a:lnTo>
                <a:lnTo>
                  <a:pt x="26430" y="1340632"/>
                </a:lnTo>
                <a:lnTo>
                  <a:pt x="58688" y="1215644"/>
                </a:lnTo>
                <a:lnTo>
                  <a:pt x="102949" y="1094402"/>
                </a:lnTo>
                <a:lnTo>
                  <a:pt x="158692" y="977318"/>
                </a:lnTo>
                <a:lnTo>
                  <a:pt x="225398" y="864804"/>
                </a:lnTo>
                <a:lnTo>
                  <a:pt x="302547" y="757270"/>
                </a:lnTo>
                <a:lnTo>
                  <a:pt x="389619" y="655131"/>
                </a:lnTo>
                <a:lnTo>
                  <a:pt x="486095" y="558795"/>
                </a:lnTo>
                <a:lnTo>
                  <a:pt x="591454" y="468677"/>
                </a:lnTo>
                <a:lnTo>
                  <a:pt x="705178" y="385187"/>
                </a:lnTo>
                <a:lnTo>
                  <a:pt x="826745" y="308738"/>
                </a:lnTo>
                <a:lnTo>
                  <a:pt x="955637" y="239740"/>
                </a:lnTo>
                <a:lnTo>
                  <a:pt x="1091333" y="178606"/>
                </a:lnTo>
                <a:lnTo>
                  <a:pt x="1233314" y="125747"/>
                </a:lnTo>
                <a:lnTo>
                  <a:pt x="1381060" y="81576"/>
                </a:lnTo>
                <a:lnTo>
                  <a:pt x="1534052" y="46504"/>
                </a:lnTo>
                <a:lnTo>
                  <a:pt x="1691769" y="20943"/>
                </a:lnTo>
                <a:lnTo>
                  <a:pt x="1853691" y="5304"/>
                </a:lnTo>
                <a:lnTo>
                  <a:pt x="2019300" y="0"/>
                </a:lnTo>
                <a:lnTo>
                  <a:pt x="2184908" y="5304"/>
                </a:lnTo>
                <a:lnTo>
                  <a:pt x="2346830" y="20943"/>
                </a:lnTo>
                <a:lnTo>
                  <a:pt x="2504547" y="46504"/>
                </a:lnTo>
                <a:lnTo>
                  <a:pt x="2657539" y="81576"/>
                </a:lnTo>
                <a:lnTo>
                  <a:pt x="2805285" y="125747"/>
                </a:lnTo>
                <a:lnTo>
                  <a:pt x="2947266" y="178606"/>
                </a:lnTo>
                <a:lnTo>
                  <a:pt x="3082962" y="239740"/>
                </a:lnTo>
                <a:lnTo>
                  <a:pt x="3211854" y="308738"/>
                </a:lnTo>
                <a:lnTo>
                  <a:pt x="3333421" y="385187"/>
                </a:lnTo>
                <a:lnTo>
                  <a:pt x="3447145" y="468677"/>
                </a:lnTo>
                <a:lnTo>
                  <a:pt x="3552504" y="558795"/>
                </a:lnTo>
                <a:lnTo>
                  <a:pt x="3648980" y="655131"/>
                </a:lnTo>
                <a:lnTo>
                  <a:pt x="3736052" y="757270"/>
                </a:lnTo>
                <a:lnTo>
                  <a:pt x="3813201" y="864804"/>
                </a:lnTo>
                <a:lnTo>
                  <a:pt x="3879907" y="977318"/>
                </a:lnTo>
                <a:lnTo>
                  <a:pt x="3935650" y="1094402"/>
                </a:lnTo>
                <a:lnTo>
                  <a:pt x="3979911" y="1215644"/>
                </a:lnTo>
                <a:lnTo>
                  <a:pt x="4012169" y="1340632"/>
                </a:lnTo>
                <a:lnTo>
                  <a:pt x="4031905" y="1468955"/>
                </a:lnTo>
                <a:lnTo>
                  <a:pt x="4038600" y="1600200"/>
                </a:lnTo>
                <a:lnTo>
                  <a:pt x="4031905" y="1731444"/>
                </a:lnTo>
                <a:lnTo>
                  <a:pt x="4012169" y="1859767"/>
                </a:lnTo>
                <a:lnTo>
                  <a:pt x="3979911" y="1984755"/>
                </a:lnTo>
                <a:lnTo>
                  <a:pt x="3935650" y="2105997"/>
                </a:lnTo>
                <a:lnTo>
                  <a:pt x="3879907" y="2223081"/>
                </a:lnTo>
                <a:lnTo>
                  <a:pt x="3813201" y="2335595"/>
                </a:lnTo>
                <a:lnTo>
                  <a:pt x="3736052" y="2443129"/>
                </a:lnTo>
                <a:lnTo>
                  <a:pt x="3648980" y="2545268"/>
                </a:lnTo>
                <a:lnTo>
                  <a:pt x="3552504" y="2641604"/>
                </a:lnTo>
                <a:lnTo>
                  <a:pt x="3447145" y="2731722"/>
                </a:lnTo>
                <a:lnTo>
                  <a:pt x="3333421" y="2815212"/>
                </a:lnTo>
                <a:lnTo>
                  <a:pt x="3211854" y="2891661"/>
                </a:lnTo>
                <a:lnTo>
                  <a:pt x="3082962" y="2960659"/>
                </a:lnTo>
                <a:lnTo>
                  <a:pt x="2947266" y="3021793"/>
                </a:lnTo>
                <a:lnTo>
                  <a:pt x="2805285" y="3074652"/>
                </a:lnTo>
                <a:lnTo>
                  <a:pt x="2657539" y="3118823"/>
                </a:lnTo>
                <a:lnTo>
                  <a:pt x="2504547" y="3153895"/>
                </a:lnTo>
                <a:lnTo>
                  <a:pt x="2346830" y="3179456"/>
                </a:lnTo>
                <a:lnTo>
                  <a:pt x="2184908" y="3195095"/>
                </a:lnTo>
                <a:lnTo>
                  <a:pt x="2019300" y="3200400"/>
                </a:lnTo>
                <a:lnTo>
                  <a:pt x="1853691" y="3195095"/>
                </a:lnTo>
                <a:lnTo>
                  <a:pt x="1691769" y="3179456"/>
                </a:lnTo>
                <a:lnTo>
                  <a:pt x="1534052" y="3153895"/>
                </a:lnTo>
                <a:lnTo>
                  <a:pt x="1381060" y="3118823"/>
                </a:lnTo>
                <a:lnTo>
                  <a:pt x="1233314" y="3074652"/>
                </a:lnTo>
                <a:lnTo>
                  <a:pt x="1091333" y="3021793"/>
                </a:lnTo>
                <a:lnTo>
                  <a:pt x="955637" y="2960659"/>
                </a:lnTo>
                <a:lnTo>
                  <a:pt x="826745" y="2891661"/>
                </a:lnTo>
                <a:lnTo>
                  <a:pt x="705178" y="2815212"/>
                </a:lnTo>
                <a:lnTo>
                  <a:pt x="591454" y="2731722"/>
                </a:lnTo>
                <a:lnTo>
                  <a:pt x="486095" y="2641604"/>
                </a:lnTo>
                <a:lnTo>
                  <a:pt x="389619" y="2545268"/>
                </a:lnTo>
                <a:lnTo>
                  <a:pt x="302547" y="2443129"/>
                </a:lnTo>
                <a:lnTo>
                  <a:pt x="225398" y="2335595"/>
                </a:lnTo>
                <a:lnTo>
                  <a:pt x="158692" y="2223081"/>
                </a:lnTo>
                <a:lnTo>
                  <a:pt x="102949" y="2105997"/>
                </a:lnTo>
                <a:lnTo>
                  <a:pt x="58688" y="1984755"/>
                </a:lnTo>
                <a:lnTo>
                  <a:pt x="26430" y="1859767"/>
                </a:lnTo>
                <a:lnTo>
                  <a:pt x="6694" y="1731444"/>
                </a:lnTo>
                <a:lnTo>
                  <a:pt x="0" y="16002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6" y="594359"/>
            <a:ext cx="7507224" cy="96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2006219"/>
            <a:ext cx="8493760" cy="389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46100" marR="5461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spc="-15" dirty="0">
                <a:latin typeface="Book Antiqua"/>
                <a:cs typeface="Book Antiqua"/>
              </a:rPr>
              <a:t>The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has vested 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terest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hel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</a:t>
            </a:r>
            <a:r>
              <a:rPr sz="2400" spc="-10" dirty="0">
                <a:latin typeface="Book Antiqua"/>
                <a:cs typeface="Book Antiqua"/>
              </a:rPr>
              <a:t> be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cc</a:t>
            </a:r>
            <a:r>
              <a:rPr sz="2400" spc="-10" dirty="0">
                <a:latin typeface="Book Antiqua"/>
                <a:cs typeface="Book Antiqua"/>
              </a:rPr>
              <a:t>e</a:t>
            </a:r>
            <a:r>
              <a:rPr sz="2400" spc="-15" dirty="0">
                <a:latin typeface="Book Antiqua"/>
                <a:cs typeface="Book Antiqua"/>
              </a:rPr>
              <a:t>ss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0" dirty="0">
                <a:latin typeface="Book Antiqua"/>
                <a:cs typeface="Book Antiqua"/>
              </a:rPr>
              <a:t>ully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managed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in the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unity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"/>
            </a:pPr>
            <a:endParaRPr sz="550"/>
          </a:p>
          <a:p>
            <a:pPr marL="546100" marR="145796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have 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same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need for housing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e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pl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yment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er</a:t>
            </a:r>
            <a:r>
              <a:rPr sz="2400" spc="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citize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s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Wingdings"/>
              <a:buChar char=""/>
            </a:pPr>
            <a:endParaRPr sz="550"/>
          </a:p>
          <a:p>
            <a:pPr marL="546100" marR="12700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spc="-15" dirty="0">
                <a:latin typeface="Book Antiqua"/>
                <a:cs typeface="Book Antiqua"/>
              </a:rPr>
              <a:t>Harassment </a:t>
            </a:r>
            <a:r>
              <a:rPr sz="2400" spc="-10" dirty="0">
                <a:latin typeface="Book Antiqua"/>
                <a:cs typeface="Book Antiqua"/>
              </a:rPr>
              <a:t>is counter-</a:t>
            </a:r>
            <a:r>
              <a:rPr sz="2400" spc="-15" dirty="0">
                <a:latin typeface="Book Antiqua"/>
                <a:cs typeface="Book Antiqua"/>
              </a:rPr>
              <a:t>pro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u</a:t>
            </a:r>
            <a:r>
              <a:rPr sz="2400" spc="-10" dirty="0">
                <a:latin typeface="Book Antiqua"/>
                <a:cs typeface="Book Antiqua"/>
              </a:rPr>
              <a:t>c</a:t>
            </a:r>
            <a:r>
              <a:rPr sz="2400" spc="0" dirty="0">
                <a:latin typeface="Book Antiqua"/>
                <a:cs typeface="Book Antiqua"/>
              </a:rPr>
              <a:t>tive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goals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25" dirty="0">
                <a:latin typeface="Book Antiqua"/>
                <a:cs typeface="Book Antiqua"/>
              </a:rPr>
              <a:t>m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ty management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may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-15" dirty="0">
                <a:latin typeface="Book Antiqua"/>
                <a:cs typeface="Book Antiqua"/>
              </a:rPr>
              <a:t>se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 to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go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underground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ts val="550"/>
              </a:lnSpc>
              <a:spcBef>
                <a:spcPts val="5"/>
              </a:spcBef>
              <a:buFont typeface="Wingdings"/>
              <a:buChar char=""/>
            </a:pPr>
            <a:endParaRPr sz="550"/>
          </a:p>
          <a:p>
            <a:pPr marL="546100" marR="578485" indent="-534035">
              <a:lnSpc>
                <a:spcPct val="100000"/>
              </a:lnSpc>
              <a:buSzPct val="79166"/>
              <a:buFont typeface="Wingdings"/>
              <a:buChar char=""/>
              <a:tabLst>
                <a:tab pos="546100" algn="l"/>
              </a:tabLst>
            </a:pP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ANY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 CITIZEN </a:t>
            </a:r>
            <a:r>
              <a:rPr sz="2400" b="1" i="1" spc="-25" dirty="0">
                <a:solidFill>
                  <a:srgbClr val="C00000"/>
                </a:solidFill>
                <a:latin typeface="Book Antiqua"/>
                <a:cs typeface="Book Antiqua"/>
              </a:rPr>
              <a:t>WHO</a:t>
            </a:r>
            <a:r>
              <a:rPr sz="2400" b="1" i="1" spc="-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USES THIS 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INF</a:t>
            </a:r>
            <a:r>
              <a:rPr sz="2400" b="1" i="1" spc="5" dirty="0">
                <a:solidFill>
                  <a:srgbClr val="C00000"/>
                </a:solidFill>
                <a:latin typeface="Book Antiqua"/>
                <a:cs typeface="Book Antiqua"/>
              </a:rPr>
              <a:t>O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RMA</a:t>
            </a:r>
            <a:r>
              <a:rPr sz="2400" b="1" i="1" spc="-10" dirty="0">
                <a:solidFill>
                  <a:srgbClr val="C00000"/>
                </a:solidFill>
                <a:latin typeface="Book Antiqua"/>
                <a:cs typeface="Book Antiqua"/>
              </a:rPr>
              <a:t>T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IO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N TO</a:t>
            </a:r>
            <a:r>
              <a:rPr sz="2400" b="1" i="1" spc="-10" dirty="0">
                <a:solidFill>
                  <a:srgbClr val="C00000"/>
                </a:solidFill>
                <a:latin typeface="Book Antiqua"/>
                <a:cs typeface="Book Antiqua"/>
              </a:rPr>
              <a:t> HAR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SS, 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THRE</a:t>
            </a:r>
            <a:r>
              <a:rPr sz="2400" b="1" i="1" spc="-30" dirty="0">
                <a:solidFill>
                  <a:srgbClr val="C00000"/>
                </a:solidFill>
                <a:latin typeface="Book Antiqua"/>
                <a:cs typeface="Book Antiqua"/>
              </a:rPr>
              <a:t>A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TEN, OR</a:t>
            </a:r>
            <a:r>
              <a:rPr sz="2400" b="1" i="1" spc="-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INTIMID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ATE</a:t>
            </a:r>
            <a:r>
              <a:rPr sz="2400" b="1" i="1" spc="-2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spc="-20" dirty="0">
                <a:solidFill>
                  <a:srgbClr val="C00000"/>
                </a:solidFill>
                <a:latin typeface="Book Antiqua"/>
                <a:cs typeface="Book Antiqua"/>
              </a:rPr>
              <a:t>THE OFFENDER</a:t>
            </a:r>
            <a:r>
              <a:rPr sz="2400" b="1" i="1" spc="-1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WILL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BE SU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BJECT</a:t>
            </a:r>
            <a:r>
              <a:rPr sz="2400" b="1" i="1" u="heavy" spc="-1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TO CRIMI</a:t>
            </a:r>
            <a:r>
              <a:rPr sz="2400" b="1" i="1" u="heavy" spc="5" dirty="0">
                <a:solidFill>
                  <a:srgbClr val="C00000"/>
                </a:solidFill>
                <a:latin typeface="Book Antiqua"/>
                <a:cs typeface="Book Antiqua"/>
              </a:rPr>
              <a:t>N</a:t>
            </a:r>
            <a:r>
              <a:rPr sz="2400" b="1" i="1" u="heavy" spc="0" dirty="0">
                <a:solidFill>
                  <a:srgbClr val="C00000"/>
                </a:solidFill>
                <a:latin typeface="Book Antiqua"/>
                <a:cs typeface="Book Antiqua"/>
              </a:rPr>
              <a:t>AL</a:t>
            </a:r>
            <a:r>
              <a:rPr sz="2400" b="1" i="1" spc="0" dirty="0">
                <a:solidFill>
                  <a:srgbClr val="C00000"/>
                </a:solidFill>
                <a:latin typeface="Book Antiqua"/>
                <a:cs typeface="Book Antiqua"/>
              </a:rPr>
              <a:t> </a:t>
            </a:r>
            <a:r>
              <a:rPr sz="2400" b="1" i="1" u="heavy" spc="0" dirty="0">
                <a:solidFill>
                  <a:srgbClr val="C00000"/>
                </a:solidFill>
                <a:latin typeface="Book Antiqua"/>
                <a:cs typeface="Book Antiqua"/>
              </a:rPr>
              <a:t>P</a:t>
            </a:r>
            <a:r>
              <a:rPr sz="2400" b="1" i="1" u="heavy" spc="-10" dirty="0">
                <a:solidFill>
                  <a:srgbClr val="C00000"/>
                </a:solidFill>
                <a:latin typeface="Book Antiqua"/>
                <a:cs typeface="Book Antiqua"/>
              </a:rPr>
              <a:t>R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OSECUTI</a:t>
            </a:r>
            <a:r>
              <a:rPr sz="2400" b="1" i="1" u="heavy" spc="-15" dirty="0">
                <a:solidFill>
                  <a:srgbClr val="C00000"/>
                </a:solidFill>
                <a:latin typeface="Book Antiqua"/>
                <a:cs typeface="Book Antiqua"/>
              </a:rPr>
              <a:t>O</a:t>
            </a:r>
            <a:r>
              <a:rPr sz="2400" b="1" i="1" u="heavy" spc="-20" dirty="0">
                <a:solidFill>
                  <a:srgbClr val="C00000"/>
                </a:solidFill>
                <a:latin typeface="Book Antiqua"/>
                <a:cs typeface="Book Antiqua"/>
              </a:rPr>
              <a:t>N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8" y="228600"/>
            <a:ext cx="9057132" cy="139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588642"/>
            <a:ext cx="8183245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 indent="-609600">
              <a:lnSpc>
                <a:spcPct val="10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There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early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400,000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sex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offenders acr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ss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Uni</a:t>
            </a:r>
            <a:r>
              <a:rPr sz="2400" spc="-10" dirty="0">
                <a:latin typeface="Book Antiqua"/>
                <a:cs typeface="Book Antiqua"/>
              </a:rPr>
              <a:t>t</a:t>
            </a:r>
            <a:r>
              <a:rPr sz="2400" spc="0" dirty="0">
                <a:latin typeface="Book Antiqua"/>
                <a:cs typeface="Book Antiqua"/>
              </a:rPr>
              <a:t>ed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17827"/>
            <a:ext cx="8924925" cy="4941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2300">
              <a:lnSpc>
                <a:spcPct val="100000"/>
              </a:lnSpc>
            </a:pPr>
            <a:r>
              <a:rPr sz="2400" dirty="0">
                <a:latin typeface="Book Antiqua"/>
                <a:cs typeface="Book Antiqua"/>
              </a:rPr>
              <a:t>States</a:t>
            </a:r>
          </a:p>
          <a:p>
            <a:pPr marL="620395" marR="1516380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</a:t>
            </a:r>
            <a:r>
              <a:rPr lang="en-US" sz="2400" spc="-15" dirty="0">
                <a:latin typeface="Book Antiqua"/>
                <a:cs typeface="Book Antiqua"/>
              </a:rPr>
              <a:t>3-03-2021</a:t>
            </a:r>
            <a:r>
              <a:rPr sz="2400" spc="-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lang="en-US" sz="2400" spc="-10" dirty="0">
                <a:latin typeface="Book Antiqua"/>
                <a:cs typeface="Book Antiqua"/>
              </a:rPr>
              <a:t>imately 19,939</a:t>
            </a:r>
            <a:r>
              <a:rPr lang="en-US" sz="2400" spc="-1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lang="en-US" sz="2400" spc="0" dirty="0">
                <a:latin typeface="Book Antiqua"/>
                <a:cs typeface="Book Antiqua"/>
              </a:rPr>
              <a:t>r</a:t>
            </a:r>
            <a:r>
              <a:rPr sz="2400" spc="0" dirty="0">
                <a:latin typeface="Book Antiqua"/>
                <a:cs typeface="Book Antiqua"/>
              </a:rPr>
              <a:t>egistered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in Colora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0" dirty="0">
                <a:latin typeface="Book Antiqua"/>
                <a:cs typeface="Book Antiqua"/>
              </a:rPr>
              <a:t>o.</a:t>
            </a:r>
            <a:endParaRPr sz="2400" dirty="0">
              <a:latin typeface="Book Antiqua"/>
              <a:cs typeface="Book Antiqua"/>
            </a:endParaRPr>
          </a:p>
          <a:p>
            <a:pPr marL="620395" marR="1477010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  <a:tab pos="1482725" algn="l"/>
              </a:tabLst>
            </a:pPr>
            <a:r>
              <a:rPr sz="2400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of</a:t>
            </a:r>
            <a:r>
              <a:rPr lang="en-US" sz="2400" dirty="0">
                <a:latin typeface="Book Antiqua"/>
                <a:cs typeface="Book Antiqua"/>
              </a:rPr>
              <a:t> 3-03-2021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lang="en-US" sz="2400" dirty="0">
                <a:latin typeface="Book Antiqua"/>
                <a:cs typeface="Book Antiqua"/>
              </a:rPr>
              <a:t>imately</a:t>
            </a:r>
            <a:r>
              <a:rPr sz="2400" spc="0" dirty="0">
                <a:latin typeface="Book Antiqua"/>
                <a:cs typeface="Book Antiqua"/>
              </a:rPr>
              <a:t> </a:t>
            </a:r>
            <a:r>
              <a:rPr lang="en-US" sz="2400" spc="0" dirty="0">
                <a:latin typeface="Book Antiqua"/>
                <a:cs typeface="Book Antiqua"/>
              </a:rPr>
              <a:t>334</a:t>
            </a:r>
            <a:r>
              <a:rPr lang="en-US" sz="2400" spc="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SVP’s 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the we</a:t>
            </a:r>
            <a:r>
              <a:rPr sz="2400" spc="5" dirty="0">
                <a:latin typeface="Book Antiqua"/>
                <a:cs typeface="Book Antiqua"/>
              </a:rPr>
              <a:t>b</a:t>
            </a:r>
            <a:r>
              <a:rPr sz="2400" spc="0" dirty="0">
                <a:latin typeface="Book Antiqua"/>
                <a:cs typeface="Book Antiqua"/>
              </a:rPr>
              <a:t>site</a:t>
            </a:r>
            <a:r>
              <a:rPr lang="en-US" sz="2400" dirty="0"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  <a:p>
            <a:pPr marL="620395" marR="67945" indent="-608330">
              <a:lnSpc>
                <a:spcPct val="12000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As</a:t>
            </a:r>
            <a:r>
              <a:rPr sz="2400" spc="-2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</a:t>
            </a:r>
            <a:r>
              <a:rPr lang="en-US" sz="2400" spc="-15" dirty="0">
                <a:latin typeface="Book Antiqua"/>
                <a:cs typeface="Book Antiqua"/>
              </a:rPr>
              <a:t>3-03-2021</a:t>
            </a:r>
            <a:r>
              <a:rPr sz="2400" spc="-15" dirty="0">
                <a:latin typeface="Book Antiqua"/>
                <a:cs typeface="Book Antiqua"/>
              </a:rPr>
              <a:t>, </a:t>
            </a:r>
            <a:r>
              <a:rPr sz="2400" spc="0" dirty="0">
                <a:latin typeface="Book Antiqua"/>
                <a:cs typeface="Book Antiqua"/>
              </a:rPr>
              <a:t>there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appro</a:t>
            </a:r>
            <a:r>
              <a:rPr sz="2400" spc="-10" dirty="0">
                <a:latin typeface="Book Antiqua"/>
                <a:cs typeface="Book Antiqua"/>
              </a:rPr>
              <a:t>x</a:t>
            </a:r>
            <a:r>
              <a:rPr sz="2400" spc="0" dirty="0">
                <a:latin typeface="Book Antiqua"/>
                <a:cs typeface="Book Antiqua"/>
              </a:rPr>
              <a:t>imately</a:t>
            </a:r>
            <a:r>
              <a:rPr lang="en-US" sz="2400" spc="15" dirty="0">
                <a:latin typeface="Book Antiqua"/>
                <a:cs typeface="Book Antiqua"/>
              </a:rPr>
              <a:t> 498</a:t>
            </a:r>
            <a:r>
              <a:rPr lang="en-US" sz="2400" spc="1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registered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sex</a:t>
            </a:r>
            <a:r>
              <a:rPr sz="2400" spc="-10" dirty="0">
                <a:latin typeface="Book Antiqua"/>
                <a:cs typeface="Book Antiqua"/>
              </a:rPr>
              <a:t>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enders </a:t>
            </a:r>
            <a:r>
              <a:rPr sz="2400" spc="0" dirty="0">
                <a:latin typeface="Book Antiqua"/>
                <a:cs typeface="Book Antiqua"/>
              </a:rPr>
              <a:t>in uni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corpora</a:t>
            </a:r>
            <a:r>
              <a:rPr sz="2400" spc="-20" dirty="0">
                <a:latin typeface="Book Antiqua"/>
                <a:cs typeface="Book Antiqua"/>
              </a:rPr>
              <a:t>t</a:t>
            </a:r>
            <a:r>
              <a:rPr sz="2400" spc="-15" dirty="0">
                <a:latin typeface="Book Antiqua"/>
                <a:cs typeface="Book Antiqua"/>
              </a:rPr>
              <a:t>ed</a:t>
            </a:r>
            <a:r>
              <a:rPr sz="2400" spc="3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Ada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-15" dirty="0">
                <a:latin typeface="Book Antiqua"/>
                <a:cs typeface="Book Antiqua"/>
              </a:rPr>
              <a:t>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County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Colora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o</a:t>
            </a:r>
            <a:endParaRPr sz="2400" dirty="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85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Approx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mately</a:t>
            </a:r>
            <a:r>
              <a:rPr sz="2400" spc="-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65% of convicted sex </a:t>
            </a:r>
            <a:r>
              <a:rPr sz="2400" spc="-10" dirty="0">
                <a:latin typeface="Book Antiqua"/>
                <a:cs typeface="Book Antiqua"/>
              </a:rPr>
              <a:t>offe</a:t>
            </a:r>
            <a:r>
              <a:rPr sz="2400" spc="-15" dirty="0">
                <a:latin typeface="Book Antiqua"/>
                <a:cs typeface="Book Antiqua"/>
              </a:rPr>
              <a:t>n</a:t>
            </a:r>
            <a:r>
              <a:rPr sz="2400" spc="-25" dirty="0">
                <a:latin typeface="Book Antiqua"/>
                <a:cs typeface="Book Antiqua"/>
              </a:rPr>
              <a:t>d</a:t>
            </a:r>
            <a:r>
              <a:rPr sz="2400" spc="-15" dirty="0">
                <a:latin typeface="Book Antiqua"/>
                <a:cs typeface="Book Antiqua"/>
              </a:rPr>
              <a:t>ers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are </a:t>
            </a:r>
            <a:r>
              <a:rPr sz="2400" spc="-15" dirty="0">
                <a:latin typeface="Book Antiqua"/>
                <a:cs typeface="Book Antiqua"/>
              </a:rPr>
              <a:t>placed on</a:t>
            </a:r>
            <a:endParaRPr sz="2400" dirty="0">
              <a:latin typeface="Book Antiqua"/>
              <a:cs typeface="Book Antiqua"/>
            </a:endParaRPr>
          </a:p>
          <a:p>
            <a:pPr marL="622300">
              <a:lnSpc>
                <a:spcPts val="2595"/>
              </a:lnSpc>
            </a:pPr>
            <a:r>
              <a:rPr sz="2400" dirty="0">
                <a:latin typeface="Book Antiqua"/>
                <a:cs typeface="Book Antiqua"/>
              </a:rPr>
              <a:t>pr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bati</a:t>
            </a:r>
            <a:r>
              <a:rPr sz="2400" spc="-10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n in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CO., (rest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DOC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community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correct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o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s.)</a:t>
            </a:r>
            <a:endParaRPr sz="2400" dirty="0">
              <a:latin typeface="Book Antiqua"/>
              <a:cs typeface="Book Antiqua"/>
            </a:endParaRPr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 dirty="0"/>
          </a:p>
          <a:p>
            <a:pPr marL="622300" marR="12700" indent="-609600">
              <a:lnSpc>
                <a:spcPts val="2590"/>
              </a:lnSpc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dirty="0">
                <a:latin typeface="Book Antiqua"/>
                <a:cs typeface="Book Antiqua"/>
              </a:rPr>
              <a:t>Off</a:t>
            </a:r>
            <a:r>
              <a:rPr sz="2400" spc="-15" dirty="0">
                <a:latin typeface="Book Antiqua"/>
                <a:cs typeface="Book Antiqua"/>
              </a:rPr>
              <a:t>enders</a:t>
            </a:r>
            <a:r>
              <a:rPr sz="2400" spc="-2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may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ca</a:t>
            </a:r>
            <a:r>
              <a:rPr sz="2400" spc="-10" dirty="0">
                <a:latin typeface="Book Antiqua"/>
                <a:cs typeface="Book Antiqua"/>
              </a:rPr>
              <a:t>u</a:t>
            </a:r>
            <a:r>
              <a:rPr sz="2400" spc="0" dirty="0">
                <a:latin typeface="Book Antiqua"/>
                <a:cs typeface="Book Antiqua"/>
              </a:rPr>
              <a:t>g</a:t>
            </a:r>
            <a:r>
              <a:rPr sz="2400" spc="-10" dirty="0">
                <a:latin typeface="Book Antiqua"/>
                <a:cs typeface="Book Antiqua"/>
              </a:rPr>
              <a:t>h</a:t>
            </a:r>
            <a:r>
              <a:rPr sz="2400" spc="0" dirty="0">
                <a:latin typeface="Book Antiqua"/>
                <a:cs typeface="Book Antiqua"/>
              </a:rPr>
              <a:t>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for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 type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of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-15" dirty="0">
                <a:latin typeface="Book Antiqua"/>
                <a:cs typeface="Book Antiqua"/>
              </a:rPr>
              <a:t>ense, </a:t>
            </a:r>
            <a:r>
              <a:rPr sz="2400" spc="-20" dirty="0">
                <a:latin typeface="Book Antiqua"/>
                <a:cs typeface="Book Antiqua"/>
              </a:rPr>
              <a:t>&amp;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be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at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h</a:t>
            </a:r>
            <a:r>
              <a:rPr sz="2400" spc="-10" dirty="0">
                <a:latin typeface="Book Antiqua"/>
                <a:cs typeface="Book Antiqua"/>
              </a:rPr>
              <a:t>i</a:t>
            </a:r>
            <a:r>
              <a:rPr sz="2400" spc="0" dirty="0">
                <a:latin typeface="Book Antiqua"/>
                <a:cs typeface="Book Antiqua"/>
              </a:rPr>
              <a:t>gh risk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to </a:t>
            </a:r>
            <a:r>
              <a:rPr sz="2400" spc="-15" dirty="0">
                <a:latin typeface="Book Antiqua"/>
                <a:cs typeface="Book Antiqua"/>
              </a:rPr>
              <a:t>com</a:t>
            </a:r>
            <a:r>
              <a:rPr sz="2400" spc="-20" dirty="0">
                <a:latin typeface="Book Antiqua"/>
                <a:cs typeface="Book Antiqua"/>
              </a:rPr>
              <a:t>m</a:t>
            </a:r>
            <a:r>
              <a:rPr sz="2400" spc="0" dirty="0">
                <a:latin typeface="Book Antiqua"/>
                <a:cs typeface="Book Antiqua"/>
              </a:rPr>
              <a:t>it </a:t>
            </a:r>
            <a:r>
              <a:rPr sz="2400" spc="-15" dirty="0">
                <a:latin typeface="Book Antiqua"/>
                <a:cs typeface="Book Antiqua"/>
              </a:rPr>
              <a:t>an</a:t>
            </a:r>
            <a:r>
              <a:rPr sz="2400" spc="-25" dirty="0">
                <a:latin typeface="Book Antiqua"/>
                <a:cs typeface="Book Antiqua"/>
              </a:rPr>
              <a:t>o</a:t>
            </a:r>
            <a:r>
              <a:rPr sz="2400" spc="0" dirty="0">
                <a:latin typeface="Book Antiqua"/>
                <a:cs typeface="Book Antiqua"/>
              </a:rPr>
              <a:t>ther</a:t>
            </a:r>
            <a:r>
              <a:rPr sz="2400" spc="2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ty</a:t>
            </a:r>
            <a:r>
              <a:rPr sz="2400" spc="-10" dirty="0">
                <a:latin typeface="Book Antiqua"/>
                <a:cs typeface="Book Antiqua"/>
              </a:rPr>
              <a:t>p</a:t>
            </a:r>
            <a:r>
              <a:rPr sz="2400" spc="0" dirty="0">
                <a:latin typeface="Book Antiqua"/>
                <a:cs typeface="Book Antiqua"/>
              </a:rPr>
              <a:t>e.</a:t>
            </a:r>
            <a:endParaRPr sz="2400" dirty="0">
              <a:latin typeface="Book Antiqua"/>
              <a:cs typeface="Book Antiqua"/>
            </a:endParaRPr>
          </a:p>
          <a:p>
            <a:pPr marL="622300" indent="-609600">
              <a:lnSpc>
                <a:spcPct val="100000"/>
              </a:lnSpc>
              <a:spcBef>
                <a:spcPts val="270"/>
              </a:spcBef>
              <a:buSzPct val="64583"/>
              <a:buFont typeface="Wingdings 2"/>
              <a:buChar char=""/>
              <a:tabLst>
                <a:tab pos="621665" algn="l"/>
              </a:tabLst>
            </a:pPr>
            <a:r>
              <a:rPr sz="2400" spc="-15" dirty="0">
                <a:latin typeface="Book Antiqua"/>
                <a:cs typeface="Book Antiqua"/>
              </a:rPr>
              <a:t>Crime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of convict</a:t>
            </a:r>
            <a:r>
              <a:rPr sz="2400" spc="-20" dirty="0">
                <a:latin typeface="Book Antiqua"/>
                <a:cs typeface="Book Antiqua"/>
              </a:rPr>
              <a:t>i</a:t>
            </a:r>
            <a:r>
              <a:rPr sz="2400" spc="-15" dirty="0">
                <a:latin typeface="Book Antiqua"/>
                <a:cs typeface="Book Antiqua"/>
              </a:rPr>
              <a:t>on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is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ly</a:t>
            </a:r>
            <a:r>
              <a:rPr sz="2400" spc="15" dirty="0">
                <a:latin typeface="Book Antiqua"/>
                <a:cs typeface="Book Antiqua"/>
              </a:rPr>
              <a:t> </a:t>
            </a:r>
            <a:r>
              <a:rPr sz="2400" spc="-15" dirty="0">
                <a:latin typeface="Book Antiqua"/>
                <a:cs typeface="Book Antiqua"/>
              </a:rPr>
              <a:t>o</a:t>
            </a:r>
            <a:r>
              <a:rPr sz="2400" spc="-25" dirty="0">
                <a:latin typeface="Book Antiqua"/>
                <a:cs typeface="Book Antiqua"/>
              </a:rPr>
              <a:t>n</a:t>
            </a:r>
            <a:r>
              <a:rPr sz="2400" spc="0" dirty="0">
                <a:latin typeface="Book Antiqua"/>
                <a:cs typeface="Book Antiqua"/>
              </a:rPr>
              <a:t>e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i</a:t>
            </a:r>
            <a:r>
              <a:rPr sz="2400" spc="-10" dirty="0">
                <a:latin typeface="Book Antiqua"/>
                <a:cs typeface="Book Antiqua"/>
              </a:rPr>
              <a:t>n</a:t>
            </a:r>
            <a:r>
              <a:rPr sz="2400" spc="-15" dirty="0">
                <a:latin typeface="Book Antiqua"/>
                <a:cs typeface="Book Antiqua"/>
              </a:rPr>
              <a:t>dicator of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0" dirty="0">
                <a:latin typeface="Book Antiqua"/>
                <a:cs typeface="Book Antiqua"/>
              </a:rPr>
              <a:t>ris</a:t>
            </a:r>
            <a:r>
              <a:rPr sz="2400" spc="15" dirty="0">
                <a:latin typeface="Book Antiqua"/>
                <a:cs typeface="Book Antiqua"/>
              </a:rPr>
              <a:t>k</a:t>
            </a:r>
            <a:r>
              <a:rPr sz="2800" spc="-10" dirty="0">
                <a:latin typeface="Book Antiqua"/>
                <a:cs typeface="Book Antiqua"/>
              </a:rPr>
              <a:t>.</a:t>
            </a:r>
            <a:endParaRPr sz="28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1120</Words>
  <Application>Microsoft Office PowerPoint</Application>
  <PresentationFormat>On-screen Show (4:3)</PresentationFormat>
  <Paragraphs>221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Georgia</vt:lpstr>
      <vt:lpstr>Times New Roman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Criminal Justice Supervision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Must register with the Adams County Sheriff’s Office Sex Offender Registration Unit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NOTIFICATION</dc:title>
  <dc:creator>Jean G. McAllister</dc:creator>
  <cp:lastModifiedBy>Tamica Miller-Robnett</cp:lastModifiedBy>
  <cp:revision>31</cp:revision>
  <cp:lastPrinted>2016-08-18T16:29:55Z</cp:lastPrinted>
  <dcterms:created xsi:type="dcterms:W3CDTF">2016-08-18T07:47:25Z</dcterms:created>
  <dcterms:modified xsi:type="dcterms:W3CDTF">2021-03-03T17:27:00Z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2014-02-13T00:00:00Z</vt:filetime>
  </property>
  <property fmtid="{D5CDD505-2E9C-101B-9397-08002B2CF9AE}" pid="3" name="LastSaved">
    <vt:filetime>2016-08-18T00:00:00Z</vt:filetime>
  </property>
</Properties>
</file>